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</p:sldIdLst>
  <p:sldSz cy="6858000" cx="12192000"/>
  <p:notesSz cx="6858000" cy="9144000"/>
  <p:embeddedFontLst>
    <p:embeddedFont>
      <p:font typeface="Lato"/>
      <p:regular r:id="rId93"/>
      <p:bold r:id="rId94"/>
      <p:italic r:id="rId95"/>
      <p:boldItalic r:id="rId96"/>
    </p:embeddedFont>
    <p:embeddedFont>
      <p:font typeface="Oswald"/>
      <p:regular r:id="rId97"/>
      <p:bold r:id="rId98"/>
    </p:embeddedFont>
    <p:embeddedFont>
      <p:font typeface="Roboto Mono"/>
      <p:regular r:id="rId99"/>
      <p:bold r:id="rId100"/>
      <p:italic r:id="rId101"/>
      <p:boldItalic r:id="rId102"/>
    </p:embeddedFont>
    <p:embeddedFont>
      <p:font typeface="Questrial"/>
      <p:regular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Questrial-regular.fntdata"/><Relationship Id="rId102" Type="http://schemas.openxmlformats.org/officeDocument/2006/relationships/font" Target="fonts/RobotoMono-boldItalic.fntdata"/><Relationship Id="rId101" Type="http://schemas.openxmlformats.org/officeDocument/2006/relationships/font" Target="fonts/RobotoMono-italic.fntdata"/><Relationship Id="rId100" Type="http://schemas.openxmlformats.org/officeDocument/2006/relationships/font" Target="fonts/RobotoMono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Lato-italic.fntdata"/><Relationship Id="rId94" Type="http://schemas.openxmlformats.org/officeDocument/2006/relationships/font" Target="fonts/Lato-bold.fntdata"/><Relationship Id="rId97" Type="http://schemas.openxmlformats.org/officeDocument/2006/relationships/font" Target="fonts/Oswald-regular.fntdata"/><Relationship Id="rId96" Type="http://schemas.openxmlformats.org/officeDocument/2006/relationships/font" Target="fonts/Lato-boldItalic.fntdata"/><Relationship Id="rId11" Type="http://schemas.openxmlformats.org/officeDocument/2006/relationships/slide" Target="slides/slide7.xml"/><Relationship Id="rId99" Type="http://schemas.openxmlformats.org/officeDocument/2006/relationships/font" Target="fonts/RobotoMono-regular.fntdata"/><Relationship Id="rId10" Type="http://schemas.openxmlformats.org/officeDocument/2006/relationships/slide" Target="slides/slide6.xml"/><Relationship Id="rId98" Type="http://schemas.openxmlformats.org/officeDocument/2006/relationships/font" Target="fonts/Oswa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font" Target="fonts/Lato-regular.fntdata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47e3b346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647e3b346f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7e3b346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647e3b346f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7e3b34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47e3b346f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7e3b346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647e3b346f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47e3b346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647e3b346f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2fb391be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62fb391be8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47e3b346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647e3b346f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47e3b346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647e3b346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47e3b346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647e3b346f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47e3b346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647e3b346f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2fb391be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62fb391be8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47e3b346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647e3b346f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48c8e085e_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648c8e085e_3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47e3b34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0A0A2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This is when the application requests updates from the server on a schedule. The app is “polling” the server.</a:t>
            </a:r>
            <a:endParaRPr sz="1650">
              <a:solidFill>
                <a:srgbClr val="0A0A2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0A0A2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This is the net equivalent of kids asking “are we there yet?” every five minutes. Does it look like we’re there yet, kid? Ask me one more time and I swear to you that I will throw this copy of the “The Bee Movie” in a ditch and you can stare out the window at grass like we did when I was a kid.</a:t>
            </a:r>
            <a:endParaRPr sz="1650">
              <a:solidFill>
                <a:srgbClr val="0A0A2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None/>
            </a:pPr>
            <a:r>
              <a:rPr lang="en-US" sz="1650">
                <a:solidFill>
                  <a:srgbClr val="0A0A2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Long-polling can be implemented manually with any JavaScript HTTP library, such as jQuery or Axios. One way way to do this is to use a recursive function with </a:t>
            </a:r>
            <a:r>
              <a:rPr lang="en-US" sz="1300">
                <a:solidFill>
                  <a:srgbClr val="0A0A23"/>
                </a:solidFill>
                <a:highlight>
                  <a:srgbClr val="D0D0D5"/>
                </a:highlight>
                <a:latin typeface="Roboto Mono"/>
                <a:ea typeface="Roboto Mono"/>
                <a:cs typeface="Roboto Mono"/>
                <a:sym typeface="Roboto Mono"/>
              </a:rPr>
              <a:t>setTimeout</a:t>
            </a:r>
            <a:r>
              <a:rPr lang="en-US" sz="1650">
                <a:solidFill>
                  <a:srgbClr val="0A0A2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This is because using </a:t>
            </a:r>
            <a:r>
              <a:rPr lang="en-US" sz="1300">
                <a:solidFill>
                  <a:srgbClr val="0A0A23"/>
                </a:solidFill>
                <a:highlight>
                  <a:srgbClr val="D0D0D5"/>
                </a:highlight>
                <a:latin typeface="Roboto Mono"/>
                <a:ea typeface="Roboto Mono"/>
                <a:cs typeface="Roboto Mono"/>
                <a:sym typeface="Roboto Mono"/>
              </a:rPr>
              <a:t>setInterval</a:t>
            </a:r>
            <a:r>
              <a:rPr lang="en-US" sz="1650">
                <a:solidFill>
                  <a:srgbClr val="0A0A2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does not account for requests that fail or timeout. You could end up with a bunch of ajax calls that are all processed out of order.</a:t>
            </a:r>
            <a:endParaRPr/>
          </a:p>
        </p:txBody>
      </p:sp>
      <p:sp>
        <p:nvSpPr>
          <p:cNvPr id="256" name="Google Shape;256;g647e3b346f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47e3b346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42729"/>
                </a:solidFill>
                <a:highlight>
                  <a:srgbClr val="FFFFFF"/>
                </a:highlight>
              </a:rPr>
              <a:t>Native API to </a:t>
            </a:r>
            <a:r>
              <a:rPr lang="en-US" sz="1600">
                <a:solidFill>
                  <a:srgbClr val="242729"/>
                </a:solidFill>
                <a:highlight>
                  <a:srgbClr val="FFFFFF"/>
                </a:highlight>
              </a:rPr>
              <a:t>push data from the server to the client.</a:t>
            </a:r>
            <a:endParaRPr sz="1600"/>
          </a:p>
        </p:txBody>
      </p:sp>
      <p:sp>
        <p:nvSpPr>
          <p:cNvPr id="263" name="Google Shape;263;g647e3b346f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47e3b346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647e3b346f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47e3b346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Websockets connections can both send data to the browser and receive data from the browser. Unlike Server-Sent Events, which is only communication from server to a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Facilitates a true two-way communication channel between a client and a server.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647e3b346f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47e3b346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Websockets connections can both send data to the browser and receive data from the browser. Unlike Server-Sent Events, which is only communication from server to a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Facilitates a true two-way communication channel between a client and a server.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647e3b346f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47e3b346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Websockets connections can both send data to the browser and receive data from the browser. Unlike Server-Sent Events, which is only communication from server to a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Facilitates a true two-way communication channel between a client and a server.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647e3b346f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47e3b346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Websockets connections can both send data to the browser and receive data from the browser. Unlike Server-Sent Events, which is only communication from server to a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Facilitates a true two-way communication channel between a client and a server.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647e3b346f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2fb391be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Websockets connections can both send data to the browser and receive data from the browser. Unlike Server-Sent Events, which is only communication from server to a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Facilitates a true two-way communication channel between a client and a server.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62fb391be8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47e3b346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647e3b346f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47e3b346f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647e3b346f_0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47e3b346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647e3b346f_0_2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2fb391be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 IoT brings a powerful message broker along with Mutual-TLS Auth, flexible routing including wildcards for topics and native integration with services like Step Functions, Lambda, Dynamo, etc.</a:t>
            </a:r>
            <a:endParaRPr/>
          </a:p>
        </p:txBody>
      </p:sp>
      <p:sp>
        <p:nvSpPr>
          <p:cNvPr id="336" name="Google Shape;336;g62fb391be8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2fb391be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62fb391be8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47e3b346f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Websockets connections can both send data to the browser and receive data from the browser. Unlike Server-Sent Events, which is only communication from server to a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Facilitates a true two-way communication channel between a client and a server.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647e3b346f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47e3b346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647e3b346f_0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47e3b346f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647e3b346f_0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48c8e085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648c8e085e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48c8e085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648c8e085e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48c8e085e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648c8e085e_3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48c8e085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648c8e085e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47e3b346f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647e3b346f_0_3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47e3b346f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647e3b346f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48c8e085e_3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648c8e085e_3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48c8e085e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648c8e085e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48c8e085e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648c8e085e_3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47e3b346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647e3b346f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48c8e085e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Websockets connections can both send data to the browser and receive data from the browser. Unlike Server-Sent Events, which is only communication from server to a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Facilitates a true two-way communication channel between a client and a server.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648c8e085e_3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7e3b346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647e3b346f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48c8e085e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648c8e085e_3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47e3b346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647e3b346f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48c8e085e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648c8e085e_3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47e3b346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647e3b346f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47e3b346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647e3b346f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48c8e085e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648c8e085e_3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47e3b346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647e3b346f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2fb391be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62fb391be8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2fb391be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62fb391be8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2fb391be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62fb391be8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2fb391b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62fb391be8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2fb391be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62fb391be8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2fb391be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62fb391be8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2fb391be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62fb391be8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2fb391be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62fb391be8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2fb391b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62fb391be8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2fb391be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62fb391be8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2fb391be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62fb391be8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2fb391be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62fb391be8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2fb391b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62fb391be8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47e3b346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647e3b346f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2fb391be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62fb391be8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62fb391be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62fb391be8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2fb391be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62fb391be8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2fb391be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62fb391be8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2fb391be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62fb391be8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62fb391be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62fb391be8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2fb391be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62fb391be8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2fb391be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62fb391be8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47e3b346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647e3b346f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47e3b346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647e3b346f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47e3b34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647e3b346f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rverless Conf">
  <p:cSld name="Serverless Conf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 On White 2">
  <p:cSld name="1_Text Only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485502" y="877715"/>
            <a:ext cx="11220994" cy="5355771"/>
          </a:xfrm>
          <a:prstGeom prst="roundRect">
            <a:avLst>
              <a:gd fmla="val 2099" name="adj"/>
            </a:avLst>
          </a:prstGeom>
          <a:solidFill>
            <a:schemeClr val="dk1"/>
          </a:solidFill>
          <a:ln>
            <a:noFill/>
          </a:ln>
          <a:effectLst>
            <a:outerShdw blurRad="622300" rotWithShape="0" algn="t" dir="5400000" dist="381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" name="Google Shape;55;p11"/>
          <p:cNvCxnSpPr/>
          <p:nvPr/>
        </p:nvCxnSpPr>
        <p:spPr>
          <a:xfrm>
            <a:off x="349857" y="700955"/>
            <a:ext cx="1283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11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766750" y="1323925"/>
            <a:ext cx="5137500" cy="4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i="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21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21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21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21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21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21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2" type="body"/>
          </p:nvPr>
        </p:nvSpPr>
        <p:spPr>
          <a:xfrm>
            <a:off x="6285475" y="1323925"/>
            <a:ext cx="5137500" cy="4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None/>
              <a:defRPr i="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21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21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21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21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21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21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&amp; Image">
  <p:cSld name="Text &amp; Imag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766763" y="1073426"/>
            <a:ext cx="4908550" cy="4964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b="1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Questrial"/>
              <a:buNone/>
              <a:defRPr i="0" sz="1800" u="none" cap="none" strike="noStrike">
                <a:solidFill>
                  <a:srgbClr val="F2F2F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Char char="•"/>
              <a:defRPr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cxnSp>
        <p:nvCxnSpPr>
          <p:cNvPr id="61" name="Google Shape;61;p12"/>
          <p:cNvCxnSpPr/>
          <p:nvPr/>
        </p:nvCxnSpPr>
        <p:spPr>
          <a:xfrm>
            <a:off x="349857" y="700955"/>
            <a:ext cx="1283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83212" y="0"/>
            <a:ext cx="62087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&amp; Image 2">
  <p:cSld name="Text &amp; Image 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6516686" y="1073426"/>
            <a:ext cx="4908550" cy="4964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" y="0"/>
            <a:ext cx="62087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Only">
  <p:cSld name="Imag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751100" y="422475"/>
            <a:ext cx="10689823" cy="6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b="11065" l="0" r="0" t="11065"/>
          <a:stretch/>
        </p:blipFill>
        <p:spPr>
          <a:xfrm>
            <a:off x="3724275" y="4667250"/>
            <a:ext cx="1574100" cy="1353900"/>
          </a:xfrm>
          <a:prstGeom prst="hexagon">
            <a:avLst>
              <a:gd fmla="val 29784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ctrTitle"/>
          </p:nvPr>
        </p:nvSpPr>
        <p:spPr>
          <a:xfrm>
            <a:off x="5323254" y="4828600"/>
            <a:ext cx="63180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5327599" y="5454289"/>
            <a:ext cx="2948098" cy="3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209" l="0" r="0" t="209"/>
          <a:stretch/>
        </p:blipFill>
        <p:spPr>
          <a:xfrm>
            <a:off x="5625121" y="508646"/>
            <a:ext cx="982864" cy="982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/>
          <p:nvPr/>
        </p:nvCxnSpPr>
        <p:spPr>
          <a:xfrm>
            <a:off x="349857" y="700955"/>
            <a:ext cx="1283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idx="2" type="title"/>
          </p:nvPr>
        </p:nvSpPr>
        <p:spPr>
          <a:xfrm>
            <a:off x="2085975" y="1333450"/>
            <a:ext cx="8108700" cy="29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3"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oints">
  <p:cSld name="3 Poin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696686" y="2978331"/>
            <a:ext cx="3321912" cy="22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1"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Questrial"/>
              <a:buNone/>
              <a:defRPr i="0" u="none" cap="none" strike="noStrike">
                <a:solidFill>
                  <a:srgbClr val="F2F2F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421982" y="2978331"/>
            <a:ext cx="3321912" cy="22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1"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Questrial"/>
              <a:buNone/>
              <a:defRPr i="0" u="none" cap="none" strike="noStrike">
                <a:solidFill>
                  <a:srgbClr val="F2F2F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3" type="body"/>
          </p:nvPr>
        </p:nvSpPr>
        <p:spPr>
          <a:xfrm>
            <a:off x="8147278" y="2978331"/>
            <a:ext cx="3321912" cy="22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  <a:defRPr b="1"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Questrial"/>
              <a:buNone/>
              <a:defRPr i="0" u="none" cap="none" strike="noStrike">
                <a:solidFill>
                  <a:srgbClr val="F2F2F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•"/>
              <a:defRPr i="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cxnSp>
        <p:nvCxnSpPr>
          <p:cNvPr id="81" name="Google Shape;81;p16"/>
          <p:cNvCxnSpPr/>
          <p:nvPr/>
        </p:nvCxnSpPr>
        <p:spPr>
          <a:xfrm>
            <a:off x="349857" y="700955"/>
            <a:ext cx="1283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41901" y="1783501"/>
            <a:ext cx="749301" cy="74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99" l="0" r="0" t="109"/>
          <a:stretch/>
        </p:blipFill>
        <p:spPr>
          <a:xfrm>
            <a:off x="1983001" y="1783501"/>
            <a:ext cx="749301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3576" y="1783501"/>
            <a:ext cx="749301" cy="7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">
  <p:cSld name="3 Image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b="4734" l="0" r="0" t="4734"/>
          <a:stretch/>
        </p:blipFill>
        <p:spPr>
          <a:xfrm>
            <a:off x="1094313" y="1332400"/>
            <a:ext cx="2913000" cy="29130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889875" y="4441377"/>
            <a:ext cx="332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435050" y="4441377"/>
            <a:ext cx="332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3" type="body"/>
          </p:nvPr>
        </p:nvSpPr>
        <p:spPr>
          <a:xfrm>
            <a:off x="7980225" y="4441377"/>
            <a:ext cx="332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Char char="•"/>
              <a:defRPr b="0" i="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1" name="Google Shape;91;p17"/>
          <p:cNvCxnSpPr/>
          <p:nvPr/>
        </p:nvCxnSpPr>
        <p:spPr>
          <a:xfrm>
            <a:off x="349857" y="700955"/>
            <a:ext cx="1283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4734" l="0" r="0" t="4734"/>
          <a:stretch/>
        </p:blipFill>
        <p:spPr>
          <a:xfrm>
            <a:off x="4612788" y="1332400"/>
            <a:ext cx="2913000" cy="29130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4734" l="0" r="0" t="4734"/>
          <a:stretch/>
        </p:blipFill>
        <p:spPr>
          <a:xfrm>
            <a:off x="8184663" y="1332400"/>
            <a:ext cx="2913000" cy="29130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2">
            <a:alphaModFix/>
          </a:blip>
          <a:srcRect b="0" l="9" r="0" t="0"/>
          <a:stretch/>
        </p:blipFill>
        <p:spPr>
          <a:xfrm>
            <a:off x="12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97" y="5592025"/>
            <a:ext cx="325300" cy="3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5711475" y="5565823"/>
            <a:ext cx="2076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Instructions">
  <p:cSld name="Section 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3048000" y="2512200"/>
            <a:ext cx="60960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 Insert Images Into the Placeholders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AutoNum type="arabicPeriod"/>
            </a:pPr>
            <a:r>
              <a:rPr lang="en-US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Go To Slide &gt; Edit Master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AutoNum type="arabicPeriod"/>
            </a:pPr>
            <a:r>
              <a:rPr lang="en-US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Find the Slide Master you want to edit, right click, and select ‘duplicate layout’.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AutoNum type="arabicPeriod"/>
            </a:pPr>
            <a:r>
              <a:rPr lang="en-US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Select the shape that says ‘Replace Your Image Here’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AutoNum type="arabicPeriod"/>
            </a:pPr>
            <a:r>
              <a:rPr lang="en-US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On the menu bar select Replace Image, and upload the image you wish to drop into the deck. </a:t>
            </a:r>
            <a:endParaRPr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Section Header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ctrTitle"/>
          </p:nvPr>
        </p:nvSpPr>
        <p:spPr>
          <a:xfrm>
            <a:off x="1524000" y="2326341"/>
            <a:ext cx="9144000" cy="11836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b="1" i="0" sz="6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3"/>
          <p:cNvSpPr txBox="1"/>
          <p:nvPr>
            <p:ph idx="1" type="subTitle"/>
          </p:nvPr>
        </p:nvSpPr>
        <p:spPr>
          <a:xfrm>
            <a:off x="3959767" y="4189867"/>
            <a:ext cx="4563291" cy="1440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Questrial"/>
              <a:buNone/>
              <a:defRPr i="0" sz="1800" u="none" cap="none" strike="noStrike">
                <a:solidFill>
                  <a:srgbClr val="D8D8D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" name="Google Shape;10;p3"/>
          <p:cNvPicPr preferRelativeResize="0"/>
          <p:nvPr/>
        </p:nvPicPr>
        <p:blipFill rotWithShape="1">
          <a:blip r:embed="rId2">
            <a:alphaModFix/>
          </a:blip>
          <a:srcRect b="10" l="0" r="0" t="-10"/>
          <a:stretch/>
        </p:blipFill>
        <p:spPr>
          <a:xfrm>
            <a:off x="5180725" y="1504225"/>
            <a:ext cx="1830550" cy="5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">
  <p:cSld name="Speak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2313848" y="3500861"/>
            <a:ext cx="7541623" cy="1111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b="1" i="0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2318202" y="4612303"/>
            <a:ext cx="7532914" cy="5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Questrial"/>
              <a:buNone/>
              <a:defRPr i="0" sz="1800" u="none" cap="none" strike="noStrike">
                <a:solidFill>
                  <a:srgbClr val="D8D8D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4197" y="5592025"/>
            <a:ext cx="325300" cy="3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"/>
          <p:cNvPicPr preferRelativeResize="0"/>
          <p:nvPr/>
        </p:nvPicPr>
        <p:blipFill rotWithShape="1">
          <a:blip r:embed="rId3">
            <a:alphaModFix/>
          </a:blip>
          <a:srcRect b="11071" l="0" r="0" t="11071"/>
          <a:stretch/>
        </p:blipFill>
        <p:spPr>
          <a:xfrm>
            <a:off x="4867275" y="1462100"/>
            <a:ext cx="2447400" cy="2104800"/>
          </a:xfrm>
          <a:prstGeom prst="hexagon">
            <a:avLst>
              <a:gd fmla="val 29784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16" name="Google Shape;16;p4"/>
          <p:cNvSpPr txBox="1"/>
          <p:nvPr>
            <p:ph idx="2" type="title"/>
          </p:nvPr>
        </p:nvSpPr>
        <p:spPr>
          <a:xfrm>
            <a:off x="5711475" y="5565823"/>
            <a:ext cx="2076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 - No Twitter">
  <p:cSld name="Speaker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2313848" y="3500861"/>
            <a:ext cx="75417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b="1" i="0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2318202" y="4612303"/>
            <a:ext cx="75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Questrial"/>
              <a:buNone/>
              <a:defRPr i="0" sz="1800" u="none" cap="none" strike="noStrike">
                <a:solidFill>
                  <a:srgbClr val="D8D8D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11071" l="0" r="0" t="11071"/>
          <a:stretch/>
        </p:blipFill>
        <p:spPr>
          <a:xfrm>
            <a:off x="4867275" y="1462100"/>
            <a:ext cx="2447400" cy="2104800"/>
          </a:xfrm>
          <a:prstGeom prst="hexagon">
            <a:avLst>
              <a:gd fmla="val 29784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 2">
  <p:cSld name="Speaker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ctrTitle"/>
          </p:nvPr>
        </p:nvSpPr>
        <p:spPr>
          <a:xfrm>
            <a:off x="6313975" y="3983525"/>
            <a:ext cx="44361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6"/>
          <p:cNvSpPr txBox="1"/>
          <p:nvPr>
            <p:ph idx="1" type="subTitle"/>
          </p:nvPr>
        </p:nvSpPr>
        <p:spPr>
          <a:xfrm>
            <a:off x="6313975" y="4612300"/>
            <a:ext cx="4436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Questrial"/>
              <a:buNone/>
              <a:defRPr i="0" u="none" cap="none" strike="noStrike">
                <a:solidFill>
                  <a:srgbClr val="D8D8D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4" name="Google Shape;2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097" y="5364025"/>
            <a:ext cx="325300" cy="3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11071" l="0" r="0" t="11071"/>
          <a:stretch/>
        </p:blipFill>
        <p:spPr>
          <a:xfrm>
            <a:off x="7308375" y="1462100"/>
            <a:ext cx="2447400" cy="2104800"/>
          </a:xfrm>
          <a:prstGeom prst="hexagon">
            <a:avLst>
              <a:gd fmla="val 29784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26" name="Google Shape;26;p6"/>
          <p:cNvSpPr txBox="1"/>
          <p:nvPr>
            <p:ph idx="2" type="title"/>
          </p:nvPr>
        </p:nvSpPr>
        <p:spPr>
          <a:xfrm>
            <a:off x="7951375" y="5337823"/>
            <a:ext cx="2076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3">
            <a:alphaModFix/>
          </a:blip>
          <a:srcRect b="11071" l="0" r="0" t="11071"/>
          <a:stretch/>
        </p:blipFill>
        <p:spPr>
          <a:xfrm>
            <a:off x="2446325" y="1462100"/>
            <a:ext cx="2447400" cy="2104800"/>
          </a:xfrm>
          <a:prstGeom prst="hexagon">
            <a:avLst>
              <a:gd fmla="val 29784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idx="3" type="ctrTitle"/>
          </p:nvPr>
        </p:nvSpPr>
        <p:spPr>
          <a:xfrm>
            <a:off x="1451950" y="3983525"/>
            <a:ext cx="44361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6"/>
          <p:cNvSpPr txBox="1"/>
          <p:nvPr>
            <p:ph idx="4" type="subTitle"/>
          </p:nvPr>
        </p:nvSpPr>
        <p:spPr>
          <a:xfrm>
            <a:off x="1451975" y="4612300"/>
            <a:ext cx="4436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Questrial"/>
              <a:buNone/>
              <a:defRPr i="0" u="none" cap="none" strike="noStrike">
                <a:solidFill>
                  <a:srgbClr val="D8D8D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2047" y="5364025"/>
            <a:ext cx="325300" cy="3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idx="5" type="title"/>
          </p:nvPr>
        </p:nvSpPr>
        <p:spPr>
          <a:xfrm>
            <a:off x="3089325" y="5337823"/>
            <a:ext cx="2076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 2 - No Twitter">
  <p:cSld name="Speaker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6313975" y="3983525"/>
            <a:ext cx="44361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6313975" y="4612300"/>
            <a:ext cx="4436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Questrial"/>
              <a:buNone/>
              <a:defRPr i="0" u="none" cap="none" strike="noStrike">
                <a:solidFill>
                  <a:srgbClr val="D8D8D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11071" l="0" r="0" t="11071"/>
          <a:stretch/>
        </p:blipFill>
        <p:spPr>
          <a:xfrm>
            <a:off x="7308375" y="1462100"/>
            <a:ext cx="2447400" cy="2104800"/>
          </a:xfrm>
          <a:prstGeom prst="hexagon">
            <a:avLst>
              <a:gd fmla="val 29784" name="adj"/>
              <a:gd fmla="val 115470" name="vf"/>
            </a:avLst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 b="11071" l="0" r="0" t="11071"/>
          <a:stretch/>
        </p:blipFill>
        <p:spPr>
          <a:xfrm>
            <a:off x="2446325" y="1462100"/>
            <a:ext cx="2447400" cy="2104800"/>
          </a:xfrm>
          <a:prstGeom prst="hexagon">
            <a:avLst>
              <a:gd fmla="val 29784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idx="2" type="ctrTitle"/>
          </p:nvPr>
        </p:nvSpPr>
        <p:spPr>
          <a:xfrm>
            <a:off x="1451950" y="3983525"/>
            <a:ext cx="44361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7"/>
          <p:cNvSpPr txBox="1"/>
          <p:nvPr>
            <p:ph idx="3" type="subTitle"/>
          </p:nvPr>
        </p:nvSpPr>
        <p:spPr>
          <a:xfrm>
            <a:off x="1451975" y="4612300"/>
            <a:ext cx="4436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Questrial"/>
              <a:buNone/>
              <a:defRPr i="0" u="none" cap="none" strike="noStrike">
                <a:solidFill>
                  <a:srgbClr val="D8D8D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8"/>
          <p:cNvCxnSpPr/>
          <p:nvPr/>
        </p:nvCxnSpPr>
        <p:spPr>
          <a:xfrm>
            <a:off x="349857" y="700955"/>
            <a:ext cx="1283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" name="Google Shape;41;p8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766762" y="1323926"/>
            <a:ext cx="10658400" cy="4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b="1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Questrial"/>
              <a:buNone/>
              <a:defRPr i="0" sz="1800" u="none" cap="none" strike="noStrike">
                <a:solidFill>
                  <a:srgbClr val="F2F2F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estrial"/>
              <a:buChar char="•"/>
              <a:defRPr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 2">
  <p:cSld name="Text Only 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349857" y="700955"/>
            <a:ext cx="1283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766750" y="1323925"/>
            <a:ext cx="5137500" cy="4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None/>
              <a:defRPr b="1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i="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•"/>
              <a:defRPr i="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21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21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21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21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21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21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6285475" y="1323925"/>
            <a:ext cx="5137500" cy="4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None/>
              <a:defRPr b="1" i="0" sz="18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i="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Char char="•"/>
              <a:defRPr i="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921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921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921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921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921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921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Questrial"/>
              <a:buChar char="•"/>
              <a:defRPr b="1" i="0" sz="1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 On White">
  <p:cSld name="1_Text 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85502" y="877715"/>
            <a:ext cx="11220994" cy="5355771"/>
          </a:xfrm>
          <a:prstGeom prst="roundRect">
            <a:avLst>
              <a:gd fmla="val 2099" name="adj"/>
            </a:avLst>
          </a:prstGeom>
          <a:solidFill>
            <a:schemeClr val="dk1"/>
          </a:solidFill>
          <a:ln>
            <a:noFill/>
          </a:ln>
          <a:effectLst>
            <a:outerShdw blurRad="622300" rotWithShape="0" algn="t" dir="5400000" dist="381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" name="Google Shape;50;p10"/>
          <p:cNvCxnSpPr/>
          <p:nvPr/>
        </p:nvCxnSpPr>
        <p:spPr>
          <a:xfrm>
            <a:off x="349857" y="700955"/>
            <a:ext cx="1283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10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766750" y="1323925"/>
            <a:ext cx="10658400" cy="46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b="1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None/>
              <a:defRPr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estrial"/>
              <a:buChar char="•"/>
              <a:defRPr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42900" lvl="5" marL="27432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42900" lvl="6" marL="3200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42900" lvl="7" marL="3657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42900" lvl="8" marL="4114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estrial"/>
              <a:buChar char="•"/>
              <a:defRPr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Relationship Id="rId5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jp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jpg"/><Relationship Id="rId4" Type="http://schemas.openxmlformats.org/officeDocument/2006/relationships/image" Target="../media/image35.png"/><Relationship Id="rId5" Type="http://schemas.openxmlformats.org/officeDocument/2006/relationships/image" Target="../media/image63.png"/><Relationship Id="rId6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myapi.com/pets" TargetMode="External"/><Relationship Id="rId4" Type="http://schemas.openxmlformats.org/officeDocument/2006/relationships/hyperlink" Target="https://myapi.com/pets" TargetMode="External"/><Relationship Id="rId5" Type="http://schemas.openxmlformats.org/officeDocument/2006/relationships/hyperlink" Target="https://myapi.com/pet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myapi.com/graphql" TargetMode="External"/><Relationship Id="rId4" Type="http://schemas.openxmlformats.org/officeDocument/2006/relationships/hyperlink" Target="https://myapi.com/graphq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jpg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jpg"/><Relationship Id="rId4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Relationship Id="rId5" Type="http://schemas.openxmlformats.org/officeDocument/2006/relationships/image" Target="../media/image62.png"/><Relationship Id="rId6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jpg"/><Relationship Id="rId4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jpg"/><Relationship Id="rId4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jpg"/><Relationship Id="rId4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jpg"/><Relationship Id="rId4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9.jpg"/><Relationship Id="rId4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9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9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9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9.jpg"/><Relationship Id="rId4" Type="http://schemas.openxmlformats.org/officeDocument/2006/relationships/image" Target="../media/image43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ctrTitle"/>
          </p:nvPr>
        </p:nvSpPr>
        <p:spPr>
          <a:xfrm>
            <a:off x="15240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MODERN APPLICATIONS.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MODERN APPLICATIONS?</a:t>
            </a:r>
            <a:endParaRPr/>
          </a:p>
        </p:txBody>
      </p:sp>
      <p:sp>
        <p:nvSpPr>
          <p:cNvPr id="166" name="Google Shape;166;p31"/>
          <p:cNvSpPr txBox="1"/>
          <p:nvPr>
            <p:ph type="title"/>
          </p:nvPr>
        </p:nvSpPr>
        <p:spPr>
          <a:xfrm>
            <a:off x="2266313" y="2526975"/>
            <a:ext cx="17736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</a:rPr>
              <a:t>MP GAMES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167" name="Google Shape;167;p31"/>
          <p:cNvSpPr txBox="1"/>
          <p:nvPr>
            <p:ph type="title"/>
          </p:nvPr>
        </p:nvSpPr>
        <p:spPr>
          <a:xfrm>
            <a:off x="4200438" y="2526975"/>
            <a:ext cx="1773600" cy="833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</a:rPr>
              <a:t>DASHBOARDS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8145463" y="2493188"/>
            <a:ext cx="17736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</a:rPr>
              <a:t>GEOLOCATION</a:t>
            </a:r>
            <a:endParaRPr>
              <a:solidFill>
                <a:srgbClr val="F2F2F2"/>
              </a:solidFill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338" y="3655925"/>
            <a:ext cx="1386700" cy="1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type="title"/>
          </p:nvPr>
        </p:nvSpPr>
        <p:spPr>
          <a:xfrm>
            <a:off x="2272888" y="5042625"/>
            <a:ext cx="17736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</a:rPr>
              <a:t>CHAT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171" name="Google Shape;171;p31"/>
          <p:cNvSpPr txBox="1"/>
          <p:nvPr>
            <p:ph type="title"/>
          </p:nvPr>
        </p:nvSpPr>
        <p:spPr>
          <a:xfrm>
            <a:off x="4207013" y="4971775"/>
            <a:ext cx="1773600" cy="833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</a:rPr>
              <a:t>LIVE NOTIFICATIONS</a:t>
            </a:r>
            <a:endParaRPr>
              <a:solidFill>
                <a:srgbClr val="F2F2F2"/>
              </a:solidFill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813" y="3405750"/>
            <a:ext cx="162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1138" y="3312025"/>
            <a:ext cx="1773600" cy="17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>
            <p:ph type="title"/>
          </p:nvPr>
        </p:nvSpPr>
        <p:spPr>
          <a:xfrm>
            <a:off x="6141138" y="4959000"/>
            <a:ext cx="17736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</a:rPr>
              <a:t>IOT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175" name="Google Shape;175;p31"/>
          <p:cNvSpPr txBox="1"/>
          <p:nvPr>
            <p:ph type="title"/>
          </p:nvPr>
        </p:nvSpPr>
        <p:spPr>
          <a:xfrm>
            <a:off x="6344988" y="2515138"/>
            <a:ext cx="17736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</a:rPr>
              <a:t>COLLABORATIVE</a:t>
            </a:r>
            <a:endParaRPr>
              <a:solidFill>
                <a:srgbClr val="F2F2F2"/>
              </a:solidFill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5074" y="1070512"/>
            <a:ext cx="162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40413" y="1396583"/>
            <a:ext cx="1225401" cy="122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7048" y="1052512"/>
            <a:ext cx="1913526" cy="191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13031" y="1396563"/>
            <a:ext cx="1225401" cy="122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>
            <p:ph type="title"/>
          </p:nvPr>
        </p:nvSpPr>
        <p:spPr>
          <a:xfrm>
            <a:off x="8075263" y="4959000"/>
            <a:ext cx="17736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F2F2"/>
                </a:solidFill>
              </a:rPr>
              <a:t>HEALTHCARE</a:t>
            </a:r>
            <a:endParaRPr>
              <a:solidFill>
                <a:srgbClr val="F2F2F2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152076" y="3312038"/>
            <a:ext cx="1773600" cy="17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ctrTitle"/>
          </p:nvPr>
        </p:nvSpPr>
        <p:spPr>
          <a:xfrm>
            <a:off x="15240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 strike="sngStrike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MODERN</a:t>
            </a: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 APPLICATIONS.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ctrTitle"/>
          </p:nvPr>
        </p:nvSpPr>
        <p:spPr>
          <a:xfrm>
            <a:off x="15240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THE SERVERLESS WAY</a:t>
            </a:r>
            <a:r>
              <a:rPr lang="en-US" sz="65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6500">
              <a:solidFill>
                <a:srgbClr val="68DCD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ctrTitle"/>
          </p:nvPr>
        </p:nvSpPr>
        <p:spPr>
          <a:xfrm>
            <a:off x="1524000" y="14538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Real-time application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1350750" y="2998600"/>
            <a:ext cx="94905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</a:t>
            </a:r>
            <a:r>
              <a:rPr lang="en-US" sz="3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eacts to changes anywhere within a connected application’s system - both on the client &amp; the server, and not just those made by the current user.</a:t>
            </a:r>
            <a:endParaRPr sz="3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ctrTitle"/>
          </p:nvPr>
        </p:nvSpPr>
        <p:spPr>
          <a:xfrm>
            <a:off x="1524000" y="14538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Real-time application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1350750" y="2998600"/>
            <a:ext cx="94905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Reacts to changes anywhere within a connected application’s system - both on the client &amp; the server, and </a:t>
            </a:r>
            <a:r>
              <a:rPr lang="en-US" sz="38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not just those made by the current user.</a:t>
            </a:r>
            <a:endParaRPr sz="3800">
              <a:solidFill>
                <a:srgbClr val="68DCD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ctrTitle"/>
          </p:nvPr>
        </p:nvSpPr>
        <p:spPr>
          <a:xfrm>
            <a:off x="15240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REST</a:t>
            </a:r>
            <a:r>
              <a:rPr lang="en-US" sz="6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vs </a:t>
            </a: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Real-time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450" y="2554720"/>
            <a:ext cx="1922949" cy="19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</a:t>
            </a:r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3550" y="1585513"/>
            <a:ext cx="3686976" cy="3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/>
        </p:nvSpPr>
        <p:spPr>
          <a:xfrm>
            <a:off x="2050488" y="2708113"/>
            <a:ext cx="46044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Pull   vs   Push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2288473" y="3706525"/>
            <a:ext cx="12390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REST</a:t>
            </a:r>
            <a:endParaRPr sz="4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4635550" y="3706525"/>
            <a:ext cx="22359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Real-time</a:t>
            </a:r>
            <a:endParaRPr sz="4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4" name="Google Shape;224;p38"/>
          <p:cNvSpPr txBox="1"/>
          <p:nvPr/>
        </p:nvSpPr>
        <p:spPr>
          <a:xfrm>
            <a:off x="2217163" y="3077363"/>
            <a:ext cx="46044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Client Event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200" y="2089174"/>
            <a:ext cx="2974800" cy="29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31" name="Google Shape;231;p39"/>
          <p:cNvSpPr txBox="1"/>
          <p:nvPr/>
        </p:nvSpPr>
        <p:spPr>
          <a:xfrm>
            <a:off x="1415388" y="3065613"/>
            <a:ext cx="46044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HTTP VERBS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6019800" y="1749856"/>
            <a:ext cx="4604400" cy="3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CA3DE4"/>
              </a:buClr>
              <a:buSzPts val="6000"/>
              <a:buFont typeface="Oswald"/>
              <a:buChar char="●"/>
            </a:pPr>
            <a:r>
              <a:rPr lang="en-US" sz="6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GET</a:t>
            </a:r>
            <a:endParaRPr sz="6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CA3DE4"/>
              </a:buClr>
              <a:buSzPts val="6000"/>
              <a:buFont typeface="Oswald"/>
              <a:buChar char="●"/>
            </a:pPr>
            <a:r>
              <a:rPr lang="en-US" sz="6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POST</a:t>
            </a:r>
            <a:endParaRPr sz="6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CA3DE4"/>
              </a:buClr>
              <a:buSzPts val="6000"/>
              <a:buFont typeface="Oswald"/>
              <a:buChar char="●"/>
            </a:pPr>
            <a:r>
              <a:rPr lang="en-US" sz="6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PUT</a:t>
            </a:r>
            <a:endParaRPr sz="6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CA3DE4"/>
              </a:buClr>
              <a:buSzPts val="6000"/>
              <a:buFont typeface="Oswald"/>
              <a:buChar char="●"/>
            </a:pPr>
            <a:r>
              <a:rPr lang="en-US" sz="6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DELETE</a:t>
            </a:r>
            <a:endParaRPr sz="6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REAL-TIME</a:t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077" y="1127600"/>
            <a:ext cx="6466099" cy="477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0"/>
          <p:cNvSpPr txBox="1"/>
          <p:nvPr/>
        </p:nvSpPr>
        <p:spPr>
          <a:xfrm>
            <a:off x="1008425" y="3310775"/>
            <a:ext cx="41256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Cohesive system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REAL-TIME</a:t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077" y="1127600"/>
            <a:ext cx="6466099" cy="477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/>
        </p:nvSpPr>
        <p:spPr>
          <a:xfrm>
            <a:off x="694425" y="2877675"/>
            <a:ext cx="45339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in sync across all connected devices.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REAL-TIME</a:t>
            </a:r>
            <a:endParaRPr/>
          </a:p>
        </p:txBody>
      </p:sp>
      <p:sp>
        <p:nvSpPr>
          <p:cNvPr id="252" name="Google Shape;252;p42"/>
          <p:cNvSpPr txBox="1"/>
          <p:nvPr/>
        </p:nvSpPr>
        <p:spPr>
          <a:xfrm>
            <a:off x="3770313" y="1834638"/>
            <a:ext cx="46044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OPTIONS</a:t>
            </a:r>
            <a:endParaRPr sz="6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3" name="Google Shape;253;p42"/>
          <p:cNvSpPr txBox="1"/>
          <p:nvPr/>
        </p:nvSpPr>
        <p:spPr>
          <a:xfrm>
            <a:off x="4427100" y="2966475"/>
            <a:ext cx="4206000" cy="26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swald"/>
              <a:buAutoNum type="arabicPeriod"/>
            </a:pPr>
            <a:r>
              <a:rPr lang="en-US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Long polling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swald"/>
              <a:buAutoNum type="arabicPeriod"/>
            </a:pPr>
            <a:r>
              <a:rPr lang="en-US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Server-sent events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swald"/>
              <a:buAutoNum type="arabicPeriod"/>
            </a:pPr>
            <a:r>
              <a:rPr lang="en-US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WebSockets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swald"/>
              <a:buAutoNum type="arabicPeriod"/>
            </a:pPr>
            <a:r>
              <a:rPr lang="en-US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endParaRPr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REAL-TIME WITH </a:t>
            </a:r>
            <a:r>
              <a:rPr lang="en-US"/>
              <a:t>REST</a:t>
            </a:r>
            <a:endParaRPr/>
          </a:p>
        </p:txBody>
      </p:sp>
      <p:sp>
        <p:nvSpPr>
          <p:cNvPr id="259" name="Google Shape;259;p43"/>
          <p:cNvSpPr txBox="1"/>
          <p:nvPr/>
        </p:nvSpPr>
        <p:spPr>
          <a:xfrm>
            <a:off x="3793788" y="2046088"/>
            <a:ext cx="46044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LONG POLLING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770" y="2824028"/>
            <a:ext cx="2412450" cy="2412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REAL-TIME WITH REST</a:t>
            </a:r>
            <a:endParaRPr/>
          </a:p>
        </p:txBody>
      </p:sp>
      <p:sp>
        <p:nvSpPr>
          <p:cNvPr id="266" name="Google Shape;266;p44"/>
          <p:cNvSpPr txBox="1"/>
          <p:nvPr/>
        </p:nvSpPr>
        <p:spPr>
          <a:xfrm>
            <a:off x="421796" y="2120800"/>
            <a:ext cx="113484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SERVER-SENT EVENTS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774" y="3119200"/>
            <a:ext cx="2352450" cy="23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REAL-TIME WITH REST</a:t>
            </a:r>
            <a:endParaRPr/>
          </a:p>
        </p:txBody>
      </p:sp>
      <p:sp>
        <p:nvSpPr>
          <p:cNvPr id="273" name="Google Shape;273;p45"/>
          <p:cNvSpPr txBox="1"/>
          <p:nvPr/>
        </p:nvSpPr>
        <p:spPr>
          <a:xfrm>
            <a:off x="2570393" y="1531725"/>
            <a:ext cx="70512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SERVER-SENT EVENTS</a:t>
            </a:r>
            <a:endParaRPr sz="6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1431600" y="2760925"/>
            <a:ext cx="90855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Only communication from server to a client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Part of the native browser EventSource API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Limited to UTF-8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Limit of 6 concurrent EventSource connections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Not supported in all browsers but can be polyfilled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Can be used with API Gateway by enabling HTTP keep-alive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339539" y="2361712"/>
            <a:ext cx="3512936" cy="351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REAL-TIME WITH REST</a:t>
            </a:r>
            <a:endParaRPr/>
          </a:p>
        </p:txBody>
      </p:sp>
      <p:sp>
        <p:nvSpPr>
          <p:cNvPr id="281" name="Google Shape;281;p46"/>
          <p:cNvSpPr txBox="1"/>
          <p:nvPr/>
        </p:nvSpPr>
        <p:spPr>
          <a:xfrm>
            <a:off x="3793788" y="1991938"/>
            <a:ext cx="46044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WEB SOCKETS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49850" y="221800"/>
            <a:ext cx="27039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REAL-TIME WITH REST</a:t>
            </a:r>
            <a:endParaRPr/>
          </a:p>
        </p:txBody>
      </p:sp>
      <p:sp>
        <p:nvSpPr>
          <p:cNvPr id="287" name="Google Shape;287;p47"/>
          <p:cNvSpPr txBox="1"/>
          <p:nvPr/>
        </p:nvSpPr>
        <p:spPr>
          <a:xfrm>
            <a:off x="2570393" y="1760325"/>
            <a:ext cx="70512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WEBSOCKETS</a:t>
            </a:r>
            <a:endParaRPr sz="6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8" name="Google Shape;288;p47"/>
          <p:cNvSpPr txBox="1"/>
          <p:nvPr/>
        </p:nvSpPr>
        <p:spPr>
          <a:xfrm>
            <a:off x="1355400" y="3048250"/>
            <a:ext cx="94812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Send data to the browser and receive data from the browser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Can transmit both binary data and UTF-8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More robust browser support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More complex API, but abstractions &amp; libraries are abundant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REAL-TIME WITH REST</a:t>
            </a:r>
            <a:endParaRPr/>
          </a:p>
        </p:txBody>
      </p:sp>
      <p:sp>
        <p:nvSpPr>
          <p:cNvPr id="294" name="Google Shape;294;p48"/>
          <p:cNvSpPr txBox="1"/>
          <p:nvPr/>
        </p:nvSpPr>
        <p:spPr>
          <a:xfrm>
            <a:off x="2570393" y="1531725"/>
            <a:ext cx="70512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SSE Advantages</a:t>
            </a:r>
            <a:endParaRPr sz="6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48"/>
          <p:cNvSpPr txBox="1"/>
          <p:nvPr/>
        </p:nvSpPr>
        <p:spPr>
          <a:xfrm>
            <a:off x="1355400" y="2819650"/>
            <a:ext cx="94812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Transported over simple HTTP instead of a custom protocol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Can be poly-filled with javascript to "backport" SSE to browsers that do not support it yet.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Built in support for re-connection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Simpler protocol vs websockets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 trouble with corporate firewalls doing packet inspection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5378250" y="6294325"/>
            <a:ext cx="1435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@dabit3</a:t>
            </a:r>
            <a:endParaRPr/>
          </a:p>
        </p:txBody>
      </p:sp>
      <p:sp>
        <p:nvSpPr>
          <p:cNvPr id="301" name="Google Shape;301;p49"/>
          <p:cNvSpPr txBox="1"/>
          <p:nvPr/>
        </p:nvSpPr>
        <p:spPr>
          <a:xfrm>
            <a:off x="2570393" y="2075663"/>
            <a:ext cx="70512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WebSocket Advantages</a:t>
            </a:r>
            <a:endParaRPr sz="6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2" name="Google Shape;302;p49"/>
          <p:cNvSpPr txBox="1"/>
          <p:nvPr/>
        </p:nvSpPr>
        <p:spPr>
          <a:xfrm>
            <a:off x="2352100" y="3245500"/>
            <a:ext cx="8330400" cy="1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Two directional communication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Native support in more browsers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Large number of libraries / examples available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1524000" y="2446778"/>
            <a:ext cx="91440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9600"/>
              <a:t>Real-time </a:t>
            </a:r>
            <a:endParaRPr sz="9600"/>
          </a:p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1863450" y="3948000"/>
            <a:ext cx="84651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b="1" lang="en-US" sz="30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A</a:t>
            </a:r>
            <a:r>
              <a:rPr b="1" lang="en-US" sz="30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s a First-class Serverless Citizen</a:t>
            </a:r>
            <a:endParaRPr sz="3000">
              <a:solidFill>
                <a:srgbClr val="68DCD0"/>
              </a:solidFill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25" y="1773688"/>
            <a:ext cx="3310626" cy="331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5378250" y="6294325"/>
            <a:ext cx="1435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@dabit3</a:t>
            </a:r>
            <a:endParaRPr/>
          </a:p>
        </p:txBody>
      </p:sp>
      <p:sp>
        <p:nvSpPr>
          <p:cNvPr id="308" name="Google Shape;308;p50"/>
          <p:cNvSpPr txBox="1"/>
          <p:nvPr/>
        </p:nvSpPr>
        <p:spPr>
          <a:xfrm>
            <a:off x="2976012" y="2929788"/>
            <a:ext cx="33612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887" y="2264838"/>
            <a:ext cx="2328300" cy="2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ctrTitle"/>
          </p:nvPr>
        </p:nvSpPr>
        <p:spPr>
          <a:xfrm>
            <a:off x="1524000" y="2554700"/>
            <a:ext cx="9144000" cy="19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Real-time Serverless</a:t>
            </a:r>
            <a:endParaRPr sz="6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Options</a:t>
            </a:r>
            <a:endParaRPr sz="6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375" y="2467520"/>
            <a:ext cx="1922949" cy="19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1"/>
          <p:cNvSpPr txBox="1"/>
          <p:nvPr>
            <p:ph idx="2" type="ctrTitle"/>
          </p:nvPr>
        </p:nvSpPr>
        <p:spPr>
          <a:xfrm>
            <a:off x="273200" y="117450"/>
            <a:ext cx="3902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Real-time Serverless Options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ctrTitle"/>
          </p:nvPr>
        </p:nvSpPr>
        <p:spPr>
          <a:xfrm>
            <a:off x="516750" y="1865650"/>
            <a:ext cx="111585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5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API GW + Lambda + WS / SSE</a:t>
            </a:r>
            <a:endParaRPr sz="5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650" y="2984050"/>
            <a:ext cx="2565000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2350" y="3031050"/>
            <a:ext cx="2565000" cy="25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2"/>
          <p:cNvSpPr txBox="1"/>
          <p:nvPr>
            <p:ph idx="2" type="ctrTitle"/>
          </p:nvPr>
        </p:nvSpPr>
        <p:spPr>
          <a:xfrm>
            <a:off x="273200" y="117450"/>
            <a:ext cx="3902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Real-time Serverless Options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ctrTitle"/>
          </p:nvPr>
        </p:nvSpPr>
        <p:spPr>
          <a:xfrm>
            <a:off x="440400" y="1871450"/>
            <a:ext cx="11311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5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API GW + Fargate + WS / SSE</a:t>
            </a:r>
            <a:endParaRPr sz="5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30" name="Google Shape;3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613" y="3004275"/>
            <a:ext cx="2565000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313" y="3086475"/>
            <a:ext cx="2565000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1688" y="2989850"/>
            <a:ext cx="2593852" cy="259385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3"/>
          <p:cNvSpPr txBox="1"/>
          <p:nvPr>
            <p:ph idx="2" type="ctrTitle"/>
          </p:nvPr>
        </p:nvSpPr>
        <p:spPr>
          <a:xfrm>
            <a:off x="273200" y="117450"/>
            <a:ext cx="3902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Real-time Serverless Options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ctrTitle"/>
          </p:nvPr>
        </p:nvSpPr>
        <p:spPr>
          <a:xfrm>
            <a:off x="440400" y="1399275"/>
            <a:ext cx="11311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5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AWS IoT MQTT over WebSockets</a:t>
            </a:r>
            <a:endParaRPr sz="5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9" name="Google Shape;339;p54"/>
          <p:cNvSpPr txBox="1"/>
          <p:nvPr>
            <p:ph idx="2" type="ctrTitle"/>
          </p:nvPr>
        </p:nvSpPr>
        <p:spPr>
          <a:xfrm>
            <a:off x="273200" y="117450"/>
            <a:ext cx="3902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Real-time Serverless Options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325" y="2517675"/>
            <a:ext cx="3563348" cy="356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873" y="3124625"/>
            <a:ext cx="2156248" cy="199515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5"/>
          <p:cNvSpPr txBox="1"/>
          <p:nvPr>
            <p:ph type="ctrTitle"/>
          </p:nvPr>
        </p:nvSpPr>
        <p:spPr>
          <a:xfrm>
            <a:off x="440400" y="1871450"/>
            <a:ext cx="11311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5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AWS AppSync</a:t>
            </a:r>
            <a:endParaRPr sz="5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55"/>
          <p:cNvSpPr txBox="1"/>
          <p:nvPr>
            <p:ph idx="2" type="ctrTitle"/>
          </p:nvPr>
        </p:nvSpPr>
        <p:spPr>
          <a:xfrm>
            <a:off x="273200" y="117450"/>
            <a:ext cx="3902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Real-time Serverless Options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5378250" y="6294325"/>
            <a:ext cx="14355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@dabit3</a:t>
            </a:r>
            <a:endParaRPr/>
          </a:p>
        </p:txBody>
      </p:sp>
      <p:sp>
        <p:nvSpPr>
          <p:cNvPr id="353" name="Google Shape;353;p56"/>
          <p:cNvSpPr txBox="1"/>
          <p:nvPr/>
        </p:nvSpPr>
        <p:spPr>
          <a:xfrm>
            <a:off x="2976012" y="2929788"/>
            <a:ext cx="33612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887" y="2264838"/>
            <a:ext cx="2328300" cy="2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title"/>
          </p:nvPr>
        </p:nvSpPr>
        <p:spPr>
          <a:xfrm>
            <a:off x="480338" y="1832325"/>
            <a:ext cx="35028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0" name="Google Shape;360;p57"/>
          <p:cNvSpPr txBox="1"/>
          <p:nvPr/>
        </p:nvSpPr>
        <p:spPr>
          <a:xfrm>
            <a:off x="3831863" y="1688100"/>
            <a:ext cx="7651200" cy="3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API specification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Created &amp; open sourced by Facebook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Single API endpoint for entire application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Request &amp; receive only what you need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Real-time is baked into </a:t>
            </a:r>
            <a:r>
              <a:rPr lang="en-U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specification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Queries, mutations, &amp; subscriptions vs HTTP verbs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Helps diminish under / over fetching of data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824" y="2616625"/>
            <a:ext cx="1833825" cy="18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type="ctrTitle"/>
          </p:nvPr>
        </p:nvSpPr>
        <p:spPr>
          <a:xfrm>
            <a:off x="1086750" y="1643625"/>
            <a:ext cx="10018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CONSTITUTES A GRAPHQL</a:t>
            </a:r>
            <a:r>
              <a:rPr lang="en-US" sz="4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API</a:t>
            </a:r>
            <a:endParaRPr sz="4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7" name="Google Shape;367;p58"/>
          <p:cNvSpPr txBox="1"/>
          <p:nvPr/>
        </p:nvSpPr>
        <p:spPr>
          <a:xfrm>
            <a:off x="1911550" y="2672925"/>
            <a:ext cx="1964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Schema</a:t>
            </a:r>
            <a:endParaRPr sz="3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8" name="Google Shape;368;p58"/>
          <p:cNvSpPr txBox="1"/>
          <p:nvPr/>
        </p:nvSpPr>
        <p:spPr>
          <a:xfrm>
            <a:off x="4279800" y="2672925"/>
            <a:ext cx="3632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Resolvers</a:t>
            </a:r>
            <a:endParaRPr sz="3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9" name="Google Shape;369;p58"/>
          <p:cNvSpPr txBox="1"/>
          <p:nvPr/>
        </p:nvSpPr>
        <p:spPr>
          <a:xfrm>
            <a:off x="8374600" y="2672925"/>
            <a:ext cx="25248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Data Sources</a:t>
            </a:r>
            <a:endParaRPr sz="3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338" y="3679075"/>
            <a:ext cx="1356825" cy="164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7630" y="3522975"/>
            <a:ext cx="2218751" cy="1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5277" y="3738766"/>
            <a:ext cx="2361450" cy="15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ctrTitle"/>
          </p:nvPr>
        </p:nvSpPr>
        <p:spPr>
          <a:xfrm>
            <a:off x="311400" y="409250"/>
            <a:ext cx="6438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GRAPHQL SCHEMA</a:t>
            </a:r>
            <a:endParaRPr sz="44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8" name="Google Shape;378;p59"/>
          <p:cNvSpPr txBox="1"/>
          <p:nvPr/>
        </p:nvSpPr>
        <p:spPr>
          <a:xfrm>
            <a:off x="311400" y="1001750"/>
            <a:ext cx="64383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Describes the data types and operations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79" name="Google Shape;37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4863" y="1245000"/>
            <a:ext cx="7122275" cy="56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ctrTitle"/>
          </p:nvPr>
        </p:nvSpPr>
        <p:spPr>
          <a:xfrm>
            <a:off x="2313848" y="3500861"/>
            <a:ext cx="7541623" cy="1111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Nader Dabit</a:t>
            </a:r>
            <a:endParaRPr/>
          </a:p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2318202" y="4612303"/>
            <a:ext cx="7532914" cy="568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</a:pPr>
            <a:r>
              <a:rPr lang="en-US" sz="2500">
                <a:solidFill>
                  <a:schemeClr val="dk2"/>
                </a:solidFill>
              </a:rPr>
              <a:t>Web &amp; mobile developer / author / podcaster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23" name="Google Shape;123;p24"/>
          <p:cNvSpPr txBox="1"/>
          <p:nvPr>
            <p:ph idx="2" type="title"/>
          </p:nvPr>
        </p:nvSpPr>
        <p:spPr>
          <a:xfrm>
            <a:off x="5711475" y="5489625"/>
            <a:ext cx="22260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dabit3</a:t>
            </a:r>
            <a:endParaRPr sz="2000"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200" y="1234175"/>
            <a:ext cx="2941075" cy="24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350" y="3089313"/>
            <a:ext cx="2301424" cy="20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427" y="2758898"/>
            <a:ext cx="2550750" cy="25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9225" y="3228700"/>
            <a:ext cx="2106876" cy="175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0"/>
          <p:cNvSpPr txBox="1"/>
          <p:nvPr>
            <p:ph type="ctrTitle"/>
          </p:nvPr>
        </p:nvSpPr>
        <p:spPr>
          <a:xfrm>
            <a:off x="311400" y="409250"/>
            <a:ext cx="6438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GRAPHQL DATA SOURCES</a:t>
            </a:r>
            <a:endParaRPr sz="4400">
              <a:solidFill>
                <a:srgbClr val="68DCD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8" name="Google Shape;388;p60"/>
          <p:cNvSpPr txBox="1"/>
          <p:nvPr/>
        </p:nvSpPr>
        <p:spPr>
          <a:xfrm>
            <a:off x="311400" y="1001750"/>
            <a:ext cx="115752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data sources for your GraphQL operations (queries, mutations, subscriptions)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588" y="1572750"/>
            <a:ext cx="9252825" cy="505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1"/>
          <p:cNvSpPr txBox="1"/>
          <p:nvPr>
            <p:ph type="ctrTitle"/>
          </p:nvPr>
        </p:nvSpPr>
        <p:spPr>
          <a:xfrm>
            <a:off x="311400" y="409250"/>
            <a:ext cx="6438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GRAPHQL RESOLVERS</a:t>
            </a:r>
            <a:endParaRPr sz="4400">
              <a:solidFill>
                <a:srgbClr val="68DCD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5" name="Google Shape;395;p61"/>
          <p:cNvSpPr txBox="1"/>
          <p:nvPr/>
        </p:nvSpPr>
        <p:spPr>
          <a:xfrm>
            <a:off x="311400" y="1001750"/>
            <a:ext cx="64383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Logic to interact with the data source.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ctrTitle"/>
          </p:nvPr>
        </p:nvSpPr>
        <p:spPr>
          <a:xfrm>
            <a:off x="2616325" y="1717625"/>
            <a:ext cx="62046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r>
              <a:rPr lang="en-US" sz="4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vs </a:t>
            </a:r>
            <a:r>
              <a:rPr lang="en-US" sz="4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REST</a:t>
            </a:r>
            <a:endParaRPr sz="4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1" name="Google Shape;401;p62"/>
          <p:cNvSpPr txBox="1"/>
          <p:nvPr/>
        </p:nvSpPr>
        <p:spPr>
          <a:xfrm>
            <a:off x="1253800" y="2835388"/>
            <a:ext cx="26223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Queries</a:t>
            </a:r>
            <a:endParaRPr sz="34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2" name="Google Shape;402;p62"/>
          <p:cNvSpPr txBox="1"/>
          <p:nvPr/>
        </p:nvSpPr>
        <p:spPr>
          <a:xfrm>
            <a:off x="4460075" y="2835388"/>
            <a:ext cx="26223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Mutations</a:t>
            </a:r>
            <a:endParaRPr/>
          </a:p>
        </p:txBody>
      </p:sp>
      <p:sp>
        <p:nvSpPr>
          <p:cNvPr id="403" name="Google Shape;403;p62"/>
          <p:cNvSpPr txBox="1"/>
          <p:nvPr/>
        </p:nvSpPr>
        <p:spPr>
          <a:xfrm>
            <a:off x="7666350" y="2835388"/>
            <a:ext cx="26223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Subscriptions</a:t>
            </a:r>
            <a:endParaRPr/>
          </a:p>
        </p:txBody>
      </p:sp>
      <p:sp>
        <p:nvSpPr>
          <p:cNvPr id="404" name="Google Shape;404;p62"/>
          <p:cNvSpPr txBox="1"/>
          <p:nvPr/>
        </p:nvSpPr>
        <p:spPr>
          <a:xfrm>
            <a:off x="1253800" y="4448588"/>
            <a:ext cx="26223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GET</a:t>
            </a:r>
            <a:endParaRPr sz="3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5" name="Google Shape;405;p62"/>
          <p:cNvSpPr/>
          <p:nvPr/>
        </p:nvSpPr>
        <p:spPr>
          <a:xfrm>
            <a:off x="2325850" y="3691638"/>
            <a:ext cx="478200" cy="59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2"/>
          <p:cNvSpPr txBox="1"/>
          <p:nvPr/>
        </p:nvSpPr>
        <p:spPr>
          <a:xfrm>
            <a:off x="4090025" y="4448588"/>
            <a:ext cx="3362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PUT, POST, DELETE</a:t>
            </a:r>
            <a:endParaRPr sz="3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7" name="Google Shape;407;p62"/>
          <p:cNvSpPr/>
          <p:nvPr/>
        </p:nvSpPr>
        <p:spPr>
          <a:xfrm>
            <a:off x="5532125" y="3691638"/>
            <a:ext cx="478200" cy="59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2"/>
          <p:cNvSpPr txBox="1"/>
          <p:nvPr/>
        </p:nvSpPr>
        <p:spPr>
          <a:xfrm>
            <a:off x="7296300" y="4448588"/>
            <a:ext cx="3362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Real time</a:t>
            </a:r>
            <a:endParaRPr sz="3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9" name="Google Shape;409;p62"/>
          <p:cNvSpPr/>
          <p:nvPr/>
        </p:nvSpPr>
        <p:spPr>
          <a:xfrm>
            <a:off x="8738400" y="3691638"/>
            <a:ext cx="478200" cy="59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 txBox="1"/>
          <p:nvPr>
            <p:ph type="ctrTitle"/>
          </p:nvPr>
        </p:nvSpPr>
        <p:spPr>
          <a:xfrm>
            <a:off x="2628075" y="2277912"/>
            <a:ext cx="62046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r>
              <a:rPr lang="en-US" sz="4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vs </a:t>
            </a:r>
            <a:r>
              <a:rPr lang="en-US" sz="44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REST</a:t>
            </a:r>
            <a:endParaRPr sz="44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5" name="Google Shape;415;p63"/>
          <p:cNvSpPr txBox="1"/>
          <p:nvPr/>
        </p:nvSpPr>
        <p:spPr>
          <a:xfrm>
            <a:off x="1805850" y="3090288"/>
            <a:ext cx="85803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REST: Endpoint you call is the identity of that object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GraphQL: Identity is separate from how you fetch it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/>
          <p:nvPr/>
        </p:nvSpPr>
        <p:spPr>
          <a:xfrm>
            <a:off x="3171300" y="2721725"/>
            <a:ext cx="58494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3400">
                <a:solidFill>
                  <a:srgbClr val="FFFFFF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https://myapi.com/pets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3400">
                <a:solidFill>
                  <a:srgbClr val="FFFFFF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/>
              </a:rPr>
              <a:t>https://myapi.com/pets</a:t>
            </a: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/3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3400">
                <a:solidFill>
                  <a:srgbClr val="FFFFFF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5"/>
              </a:rPr>
              <a:t>https://myapi.com/pets</a:t>
            </a: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/cats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1" name="Google Shape;421;p64"/>
          <p:cNvSpPr txBox="1"/>
          <p:nvPr>
            <p:ph type="ctrTitle"/>
          </p:nvPr>
        </p:nvSpPr>
        <p:spPr>
          <a:xfrm>
            <a:off x="425250" y="520925"/>
            <a:ext cx="3291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REST</a:t>
            </a:r>
            <a:endParaRPr sz="4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/>
        </p:nvSpPr>
        <p:spPr>
          <a:xfrm>
            <a:off x="3538350" y="2992800"/>
            <a:ext cx="51153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https://myapi.com/</a:t>
            </a:r>
            <a:r>
              <a:rPr lang="en-US" sz="3400">
                <a:solidFill>
                  <a:srgbClr val="FFFFFF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/>
              </a:rPr>
              <a:t>graphql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7" name="Google Shape;427;p65"/>
          <p:cNvSpPr txBox="1"/>
          <p:nvPr>
            <p:ph type="ctrTitle"/>
          </p:nvPr>
        </p:nvSpPr>
        <p:spPr>
          <a:xfrm>
            <a:off x="425250" y="520925"/>
            <a:ext cx="3291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endParaRPr sz="44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/>
        </p:nvSpPr>
        <p:spPr>
          <a:xfrm>
            <a:off x="3447600" y="3114200"/>
            <a:ext cx="82572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data = await 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API.graphql(query)</a:t>
            </a:r>
            <a:endParaRPr b="1" sz="2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 </a:t>
            </a:r>
            <a:r>
              <a:rPr b="1" lang="en-US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data === [{ id: 0, name: ‘charles’, type: ‘cat’}]</a:t>
            </a:r>
            <a:endParaRPr b="1" sz="2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3" name="Google Shape;433;p66"/>
          <p:cNvSpPr txBox="1"/>
          <p:nvPr>
            <p:ph type="ctrTitle"/>
          </p:nvPr>
        </p:nvSpPr>
        <p:spPr>
          <a:xfrm>
            <a:off x="425250" y="520925"/>
            <a:ext cx="3291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endParaRPr sz="44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34" name="Google Shape;4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3400" y="1344775"/>
            <a:ext cx="4462288" cy="49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/>
        </p:nvSpPr>
        <p:spPr>
          <a:xfrm>
            <a:off x="3661325" y="3343550"/>
            <a:ext cx="75723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const data = await </a:t>
            </a: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API.graphql(query, {id: 3})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data === { id: 0, name: “charles”, type: “cat” }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67"/>
          <p:cNvSpPr txBox="1"/>
          <p:nvPr>
            <p:ph type="ctrTitle"/>
          </p:nvPr>
        </p:nvSpPr>
        <p:spPr>
          <a:xfrm>
            <a:off x="425250" y="520925"/>
            <a:ext cx="3291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endParaRPr sz="44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41" name="Google Shape;4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3226" y="1653301"/>
            <a:ext cx="4544051" cy="457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>
            <p:ph type="ctrTitle"/>
          </p:nvPr>
        </p:nvSpPr>
        <p:spPr>
          <a:xfrm>
            <a:off x="16764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GraphQL Subscriptions</a:t>
            </a:r>
            <a:endParaRPr sz="6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47" name="Google Shape;4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250" y="2621445"/>
            <a:ext cx="1922949" cy="19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/>
        </p:nvSpPr>
        <p:spPr>
          <a:xfrm>
            <a:off x="2570393" y="1019675"/>
            <a:ext cx="70512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GraphQL Subscriptions</a:t>
            </a:r>
            <a:endParaRPr sz="6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3" name="Google Shape;453;p69"/>
          <p:cNvSpPr txBox="1"/>
          <p:nvPr/>
        </p:nvSpPr>
        <p:spPr>
          <a:xfrm>
            <a:off x="1229850" y="2307625"/>
            <a:ext cx="97323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swald"/>
              <a:buChar char="●"/>
            </a:pPr>
            <a:r>
              <a:rPr lang="en-US" sz="2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Event based</a:t>
            </a:r>
            <a:r>
              <a:rPr lang="en-US" sz="2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- </a:t>
            </a:r>
            <a:r>
              <a:rPr lang="en-US" sz="2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r>
              <a:rPr lang="en-US" sz="2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erver sends data to connected clients when a specific event happens (usually a mutation)</a:t>
            </a:r>
            <a:endParaRPr sz="2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swald"/>
              <a:buChar char="●"/>
            </a:pPr>
            <a:r>
              <a:rPr lang="en-US" sz="2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Initialized on the client by sending a </a:t>
            </a:r>
            <a:r>
              <a:rPr lang="en-US" sz="2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subscription query</a:t>
            </a:r>
            <a:r>
              <a:rPr lang="en-US" sz="2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that specifies which event it is interested in.</a:t>
            </a:r>
            <a:endParaRPr sz="2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swald"/>
              <a:buChar char="●"/>
            </a:pPr>
            <a:r>
              <a:rPr lang="en-US" sz="2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Usually implemented with WebSockets, but are </a:t>
            </a:r>
            <a:r>
              <a:rPr lang="en-US" sz="2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only part of specification</a:t>
            </a:r>
            <a:endParaRPr sz="26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swald"/>
              <a:buChar char="●"/>
            </a:pPr>
            <a:r>
              <a:rPr lang="en-US" sz="2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When event happens, the server uses the connection to push the event data to the subscribed client(s).</a:t>
            </a:r>
            <a:endParaRPr sz="2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Stack Serverless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624" y="757813"/>
            <a:ext cx="4070750" cy="53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/>
          <p:nvPr>
            <p:ph type="ctrTitle"/>
          </p:nvPr>
        </p:nvSpPr>
        <p:spPr>
          <a:xfrm>
            <a:off x="4769788" y="951413"/>
            <a:ext cx="2642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2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mutation</a:t>
            </a:r>
            <a:endParaRPr sz="2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9" name="Google Shape;459;p70"/>
          <p:cNvSpPr txBox="1"/>
          <p:nvPr/>
        </p:nvSpPr>
        <p:spPr>
          <a:xfrm>
            <a:off x="7077000" y="4871113"/>
            <a:ext cx="30000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subscription</a:t>
            </a:r>
            <a:endParaRPr sz="2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fired</a:t>
            </a:r>
            <a:endParaRPr sz="2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60" name="Google Shape;46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038" y="1285362"/>
            <a:ext cx="1730999" cy="1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800" y="1651487"/>
            <a:ext cx="1632650" cy="5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4718" y="1285357"/>
            <a:ext cx="1263575" cy="12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690175" y="3444362"/>
            <a:ext cx="1632650" cy="5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427225" y="5010737"/>
            <a:ext cx="1632650" cy="5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5287" y="3792085"/>
            <a:ext cx="2114499" cy="21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0"/>
          <p:cNvSpPr txBox="1"/>
          <p:nvPr>
            <p:ph idx="2" type="ctrTitle"/>
          </p:nvPr>
        </p:nvSpPr>
        <p:spPr>
          <a:xfrm>
            <a:off x="4769788" y="4278613"/>
            <a:ext cx="26427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2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mutation data</a:t>
            </a:r>
            <a:endParaRPr sz="2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7" name="Google Shape;467;p70"/>
          <p:cNvSpPr txBox="1"/>
          <p:nvPr>
            <p:ph idx="3" type="ctrTitle"/>
          </p:nvPr>
        </p:nvSpPr>
        <p:spPr>
          <a:xfrm>
            <a:off x="425250" y="520925"/>
            <a:ext cx="3291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GraphQL</a:t>
            </a:r>
            <a:endParaRPr sz="44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 txBox="1"/>
          <p:nvPr/>
        </p:nvSpPr>
        <p:spPr>
          <a:xfrm>
            <a:off x="1180500" y="3124988"/>
            <a:ext cx="98310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Executing a subscription creates a persistent function on the server that maps an underlying Source Stream to a returned Response Stream.</a:t>
            </a:r>
            <a:endParaRPr sz="3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3" name="Google Shape;473;p71"/>
          <p:cNvSpPr txBox="1"/>
          <p:nvPr/>
        </p:nvSpPr>
        <p:spPr>
          <a:xfrm>
            <a:off x="2570393" y="1889213"/>
            <a:ext cx="70512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GraphQL </a:t>
            </a:r>
            <a:r>
              <a:rPr lang="en-US" sz="6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Specification</a:t>
            </a:r>
            <a:endParaRPr sz="6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2"/>
          <p:cNvSpPr txBox="1"/>
          <p:nvPr/>
        </p:nvSpPr>
        <p:spPr>
          <a:xfrm>
            <a:off x="1350750" y="2624650"/>
            <a:ext cx="2384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Source stream</a:t>
            </a:r>
            <a:endParaRPr sz="3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9" name="Google Shape;479;p72"/>
          <p:cNvSpPr txBox="1"/>
          <p:nvPr/>
        </p:nvSpPr>
        <p:spPr>
          <a:xfrm>
            <a:off x="1350750" y="3505250"/>
            <a:ext cx="25605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Response stream</a:t>
            </a:r>
            <a:endParaRPr sz="30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80" name="Google Shape;4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725" y="2826313"/>
            <a:ext cx="1142700" cy="32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825" y="2826313"/>
            <a:ext cx="1142700" cy="32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750" y="2826313"/>
            <a:ext cx="1142700" cy="32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850" y="2826313"/>
            <a:ext cx="1142700" cy="32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9775" y="2826313"/>
            <a:ext cx="1142700" cy="32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3875" y="2826313"/>
            <a:ext cx="1142700" cy="32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9133875" y="3612613"/>
            <a:ext cx="1142700" cy="32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19775" y="3612613"/>
            <a:ext cx="1142700" cy="32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337850" y="3612613"/>
            <a:ext cx="1142700" cy="32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23750" y="3612613"/>
            <a:ext cx="1142700" cy="32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541825" y="3612613"/>
            <a:ext cx="1142700" cy="32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627725" y="3612613"/>
            <a:ext cx="1142700" cy="324767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2"/>
          <p:cNvSpPr/>
          <p:nvPr/>
        </p:nvSpPr>
        <p:spPr>
          <a:xfrm>
            <a:off x="9885425" y="2912200"/>
            <a:ext cx="394500" cy="1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A3D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2"/>
          <p:cNvSpPr/>
          <p:nvPr/>
        </p:nvSpPr>
        <p:spPr>
          <a:xfrm rot="10800000">
            <a:off x="4605488" y="3698500"/>
            <a:ext cx="394500" cy="1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A3D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72"/>
          <p:cNvSpPr txBox="1"/>
          <p:nvPr/>
        </p:nvSpPr>
        <p:spPr>
          <a:xfrm>
            <a:off x="6097475" y="2224750"/>
            <a:ext cx="2054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mutation data</a:t>
            </a:r>
            <a:endParaRPr i="1" sz="2400">
              <a:solidFill>
                <a:srgbClr val="68DCD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5" name="Google Shape;495;p72"/>
          <p:cNvSpPr/>
          <p:nvPr/>
        </p:nvSpPr>
        <p:spPr>
          <a:xfrm>
            <a:off x="8038800" y="2438675"/>
            <a:ext cx="394500" cy="1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8DC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2"/>
          <p:cNvSpPr txBox="1"/>
          <p:nvPr/>
        </p:nvSpPr>
        <p:spPr>
          <a:xfrm>
            <a:off x="6630875" y="4080275"/>
            <a:ext cx="2054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mutation data</a:t>
            </a:r>
            <a:endParaRPr i="1" sz="2400">
              <a:solidFill>
                <a:srgbClr val="68DCD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7" name="Google Shape;497;p72"/>
          <p:cNvSpPr/>
          <p:nvPr/>
        </p:nvSpPr>
        <p:spPr>
          <a:xfrm rot="10800000">
            <a:off x="6394575" y="4294200"/>
            <a:ext cx="394500" cy="15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8DC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72"/>
          <p:cNvSpPr txBox="1"/>
          <p:nvPr/>
        </p:nvSpPr>
        <p:spPr>
          <a:xfrm>
            <a:off x="338726" y="303550"/>
            <a:ext cx="82473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GraphQL subscription specification</a:t>
            </a:r>
            <a:endParaRPr sz="36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81644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23656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873" y="3124625"/>
            <a:ext cx="2156248" cy="199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4"/>
          <p:cNvSpPr txBox="1"/>
          <p:nvPr>
            <p:ph type="ctrTitle"/>
          </p:nvPr>
        </p:nvSpPr>
        <p:spPr>
          <a:xfrm>
            <a:off x="440400" y="1871450"/>
            <a:ext cx="113112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5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AWS AppSync</a:t>
            </a:r>
            <a:endParaRPr sz="5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74"/>
          <p:cNvSpPr txBox="1"/>
          <p:nvPr>
            <p:ph idx="2" type="ctrTitle"/>
          </p:nvPr>
        </p:nvSpPr>
        <p:spPr>
          <a:xfrm>
            <a:off x="273200" y="117450"/>
            <a:ext cx="3902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Real-time Serverless Options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/>
          <p:nvPr>
            <p:ph type="title"/>
          </p:nvPr>
        </p:nvSpPr>
        <p:spPr>
          <a:xfrm>
            <a:off x="737450" y="1985000"/>
            <a:ext cx="35028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AWS AppSync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16" name="Google Shape;5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463" y="2781962"/>
            <a:ext cx="2185578" cy="2022276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5"/>
          <p:cNvSpPr txBox="1"/>
          <p:nvPr/>
        </p:nvSpPr>
        <p:spPr>
          <a:xfrm>
            <a:off x="4317575" y="1840775"/>
            <a:ext cx="7310700" cy="3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Fully managed API layer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Implemented in GraphQL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Database agnostic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Enterprise security baked in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Real-time baked in (GraphQL subscriptions)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Offline SDKs (iOS, Android, Web)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 production at scale by large customers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6"/>
          <p:cNvSpPr txBox="1"/>
          <p:nvPr>
            <p:ph type="title"/>
          </p:nvPr>
        </p:nvSpPr>
        <p:spPr>
          <a:xfrm>
            <a:off x="2146925" y="765950"/>
            <a:ext cx="2527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AWS AppSync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23" name="Google Shape;5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772" y="281491"/>
            <a:ext cx="1577256" cy="145940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6"/>
          <p:cNvSpPr txBox="1"/>
          <p:nvPr>
            <p:ph idx="2" type="title"/>
          </p:nvPr>
        </p:nvSpPr>
        <p:spPr>
          <a:xfrm>
            <a:off x="3733650" y="2644075"/>
            <a:ext cx="47247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3 Ways to create an API</a:t>
            </a:r>
            <a:endParaRPr sz="34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5" name="Google Shape;525;p76"/>
          <p:cNvSpPr txBox="1"/>
          <p:nvPr/>
        </p:nvSpPr>
        <p:spPr>
          <a:xfrm>
            <a:off x="3177600" y="3336375"/>
            <a:ext cx="58368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swald"/>
              <a:buAutoNum type="arabicPeriod"/>
            </a:pP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Manually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swald"/>
              <a:buAutoNum type="arabicPeriod"/>
            </a:pP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Create resources flow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swald"/>
              <a:buAutoNum type="arabicPeriod"/>
            </a:pPr>
            <a:r>
              <a:rPr lang="en-US" sz="3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Amplify CLI - GraphQL Transform</a:t>
            </a:r>
            <a:endParaRPr sz="3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3850" y="1570850"/>
            <a:ext cx="5254900" cy="45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7"/>
          <p:cNvSpPr/>
          <p:nvPr/>
        </p:nvSpPr>
        <p:spPr>
          <a:xfrm rot="-1812723">
            <a:off x="4572081" y="2176031"/>
            <a:ext cx="780403" cy="3777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A3D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7"/>
          <p:cNvSpPr/>
          <p:nvPr/>
        </p:nvSpPr>
        <p:spPr>
          <a:xfrm rot="1322">
            <a:off x="4572131" y="3517257"/>
            <a:ext cx="780300" cy="37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A3D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77"/>
          <p:cNvSpPr/>
          <p:nvPr/>
        </p:nvSpPr>
        <p:spPr>
          <a:xfrm rot="1699747">
            <a:off x="4572206" y="4773333"/>
            <a:ext cx="780131" cy="3778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A3D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77"/>
          <p:cNvSpPr txBox="1"/>
          <p:nvPr/>
        </p:nvSpPr>
        <p:spPr>
          <a:xfrm>
            <a:off x="5517200" y="1570850"/>
            <a:ext cx="4077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Additional CRUDL schema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(queries, mutations, subscriptions)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5" name="Google Shape;535;p77"/>
          <p:cNvSpPr txBox="1"/>
          <p:nvPr/>
        </p:nvSpPr>
        <p:spPr>
          <a:xfrm>
            <a:off x="5517200" y="4788575"/>
            <a:ext cx="1659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Todo table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(DynamoDB)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6" name="Google Shape;536;p77"/>
          <p:cNvSpPr txBox="1"/>
          <p:nvPr/>
        </p:nvSpPr>
        <p:spPr>
          <a:xfrm>
            <a:off x="5451250" y="3414463"/>
            <a:ext cx="1659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Resolvers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Google Shape;537;p77"/>
          <p:cNvSpPr txBox="1"/>
          <p:nvPr/>
        </p:nvSpPr>
        <p:spPr>
          <a:xfrm>
            <a:off x="338725" y="303550"/>
            <a:ext cx="119157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GraphQL Transform (CLI) / Create resources flow (console)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563" y="1633775"/>
            <a:ext cx="9064875" cy="42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8"/>
          <p:cNvSpPr txBox="1"/>
          <p:nvPr/>
        </p:nvSpPr>
        <p:spPr>
          <a:xfrm>
            <a:off x="338725" y="303550"/>
            <a:ext cx="71676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Manually creating a subscription in AppSync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9"/>
          <p:cNvSpPr txBox="1"/>
          <p:nvPr/>
        </p:nvSpPr>
        <p:spPr>
          <a:xfrm>
            <a:off x="338725" y="303550"/>
            <a:ext cx="71676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Initializing a subscription on the client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49" name="Google Shape;5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500" y="1691250"/>
            <a:ext cx="8984999" cy="42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ctrTitle"/>
          </p:nvPr>
        </p:nvSpPr>
        <p:spPr>
          <a:xfrm>
            <a:off x="1384125" y="3866325"/>
            <a:ext cx="53409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8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AWS Amplify</a:t>
            </a:r>
            <a:endParaRPr sz="48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26"/>
          <p:cNvSpPr txBox="1"/>
          <p:nvPr>
            <p:ph idx="2" type="ctrTitle"/>
          </p:nvPr>
        </p:nvSpPr>
        <p:spPr>
          <a:xfrm>
            <a:off x="5314575" y="3866325"/>
            <a:ext cx="53409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8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AWS AppSync</a:t>
            </a:r>
            <a:endParaRPr sz="48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975" y="1797375"/>
            <a:ext cx="2491200" cy="24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358" y="2084700"/>
            <a:ext cx="2071288" cy="191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/>
          <p:nvPr>
            <p:ph type="ctrTitle"/>
          </p:nvPr>
        </p:nvSpPr>
        <p:spPr>
          <a:xfrm>
            <a:off x="1524000" y="2735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DEMOS</a:t>
            </a:r>
            <a:endParaRPr sz="6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55" name="Google Shape;55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175" y="2467520"/>
            <a:ext cx="1922949" cy="19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1"/>
          <p:cNvSpPr txBox="1"/>
          <p:nvPr>
            <p:ph type="ctrTitle"/>
          </p:nvPr>
        </p:nvSpPr>
        <p:spPr>
          <a:xfrm>
            <a:off x="19050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Google Docs</a:t>
            </a:r>
            <a:r>
              <a:rPr lang="en-US" sz="65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6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</a:t>
            </a:r>
            <a:r>
              <a:rPr lang="en-US" sz="65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 Markdown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61" name="Google Shape;56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25" y="2565720"/>
            <a:ext cx="1922949" cy="19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2"/>
          <p:cNvSpPr txBox="1"/>
          <p:nvPr>
            <p:ph type="ctrTitle"/>
          </p:nvPr>
        </p:nvSpPr>
        <p:spPr>
          <a:xfrm>
            <a:off x="311400" y="409250"/>
            <a:ext cx="6438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Google Docs in Markdown</a:t>
            </a:r>
            <a:endParaRPr sz="44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7" name="Google Shape;567;p82"/>
          <p:cNvSpPr txBox="1"/>
          <p:nvPr/>
        </p:nvSpPr>
        <p:spPr>
          <a:xfrm>
            <a:off x="311400" y="1001750"/>
            <a:ext cx="64383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Displaying on the client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68" name="Google Shape;56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513" y="1769475"/>
            <a:ext cx="9996975" cy="470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3"/>
          <p:cNvSpPr txBox="1"/>
          <p:nvPr>
            <p:ph type="ctrTitle"/>
          </p:nvPr>
        </p:nvSpPr>
        <p:spPr>
          <a:xfrm>
            <a:off x="311400" y="409250"/>
            <a:ext cx="6438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Google Docs in Markdown</a:t>
            </a:r>
            <a:endParaRPr sz="44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4" name="Google Shape;574;p83"/>
          <p:cNvSpPr txBox="1"/>
          <p:nvPr/>
        </p:nvSpPr>
        <p:spPr>
          <a:xfrm>
            <a:off x="311400" y="1001750"/>
            <a:ext cx="64383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Modeling the data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75" name="Google Shape;57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000" y="1441350"/>
            <a:ext cx="5414000" cy="51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4"/>
          <p:cNvSpPr txBox="1"/>
          <p:nvPr>
            <p:ph type="ctrTitle"/>
          </p:nvPr>
        </p:nvSpPr>
        <p:spPr>
          <a:xfrm>
            <a:off x="15240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1" name="Google Shape;58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925" y="2545195"/>
            <a:ext cx="1922949" cy="19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5"/>
          <p:cNvSpPr txBox="1"/>
          <p:nvPr>
            <p:ph type="ctrTitle"/>
          </p:nvPr>
        </p:nvSpPr>
        <p:spPr>
          <a:xfrm>
            <a:off x="19050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Real-</a:t>
            </a: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time</a:t>
            </a:r>
            <a:r>
              <a:rPr lang="en-US" sz="65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 Beatbox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7" name="Google Shape;58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650" y="2526570"/>
            <a:ext cx="1922949" cy="19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6"/>
          <p:cNvSpPr txBox="1"/>
          <p:nvPr>
            <p:ph type="ctrTitle"/>
          </p:nvPr>
        </p:nvSpPr>
        <p:spPr>
          <a:xfrm>
            <a:off x="311400" y="409250"/>
            <a:ext cx="6438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Real-time beatbox</a:t>
            </a:r>
            <a:endParaRPr sz="44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3" name="Google Shape;593;p86"/>
          <p:cNvSpPr txBox="1"/>
          <p:nvPr/>
        </p:nvSpPr>
        <p:spPr>
          <a:xfrm>
            <a:off x="311400" y="1001750"/>
            <a:ext cx="64383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Client application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94" name="Google Shape;59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474" y="1853600"/>
            <a:ext cx="6561048" cy="46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7"/>
          <p:cNvSpPr txBox="1"/>
          <p:nvPr>
            <p:ph type="ctrTitle"/>
          </p:nvPr>
        </p:nvSpPr>
        <p:spPr>
          <a:xfrm>
            <a:off x="311400" y="409250"/>
            <a:ext cx="6438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Real-time beatbox</a:t>
            </a:r>
            <a:endParaRPr sz="4400">
              <a:solidFill>
                <a:srgbClr val="68DCD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0" name="Google Shape;600;p87"/>
          <p:cNvSpPr txBox="1"/>
          <p:nvPr/>
        </p:nvSpPr>
        <p:spPr>
          <a:xfrm>
            <a:off x="311400" y="1001750"/>
            <a:ext cx="64383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Modeling the data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1" name="Google Shape;60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375" y="1603950"/>
            <a:ext cx="9611258" cy="498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8"/>
          <p:cNvSpPr txBox="1"/>
          <p:nvPr>
            <p:ph type="ctrTitle"/>
          </p:nvPr>
        </p:nvSpPr>
        <p:spPr>
          <a:xfrm>
            <a:off x="311400" y="409250"/>
            <a:ext cx="6438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Real-time beatbox</a:t>
            </a:r>
            <a:endParaRPr sz="4400">
              <a:solidFill>
                <a:srgbClr val="68DCD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7" name="Google Shape;607;p88"/>
          <p:cNvSpPr txBox="1"/>
          <p:nvPr/>
        </p:nvSpPr>
        <p:spPr>
          <a:xfrm>
            <a:off x="311400" y="1001750"/>
            <a:ext cx="64383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Modeling the data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8" name="Google Shape;60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775" y="1189050"/>
            <a:ext cx="6300449" cy="54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9"/>
          <p:cNvSpPr txBox="1"/>
          <p:nvPr>
            <p:ph type="ctrTitle"/>
          </p:nvPr>
        </p:nvSpPr>
        <p:spPr>
          <a:xfrm>
            <a:off x="15240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4" name="Google Shape;6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925" y="2545195"/>
            <a:ext cx="1922949" cy="19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ctrTitle"/>
          </p:nvPr>
        </p:nvSpPr>
        <p:spPr>
          <a:xfrm>
            <a:off x="1524000" y="1958100"/>
            <a:ext cx="9144000" cy="29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REAL-TIME</a:t>
            </a:r>
            <a:endParaRPr sz="65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CLIENT / SERVER</a:t>
            </a: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 COMMUNICATION.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0"/>
          <p:cNvSpPr txBox="1"/>
          <p:nvPr>
            <p:ph type="ctrTitle"/>
          </p:nvPr>
        </p:nvSpPr>
        <p:spPr>
          <a:xfrm>
            <a:off x="2172188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Real-time</a:t>
            </a:r>
            <a:r>
              <a:rPr lang="en-US" sz="65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 Image recognition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0" name="Google Shape;62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13" y="2467520"/>
            <a:ext cx="1922949" cy="19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1"/>
          <p:cNvSpPr txBox="1"/>
          <p:nvPr>
            <p:ph type="ctrTitle"/>
          </p:nvPr>
        </p:nvSpPr>
        <p:spPr>
          <a:xfrm>
            <a:off x="311400" y="409250"/>
            <a:ext cx="6438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Real-time image recognition</a:t>
            </a:r>
            <a:endParaRPr sz="4400">
              <a:solidFill>
                <a:srgbClr val="68DCD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6" name="Google Shape;626;p91"/>
          <p:cNvSpPr txBox="1"/>
          <p:nvPr/>
        </p:nvSpPr>
        <p:spPr>
          <a:xfrm>
            <a:off x="311400" y="1001750"/>
            <a:ext cx="21291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Feature set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7" name="Google Shape;627;p91"/>
          <p:cNvSpPr txBox="1"/>
          <p:nvPr/>
        </p:nvSpPr>
        <p:spPr>
          <a:xfrm>
            <a:off x="2565375" y="2856100"/>
            <a:ext cx="71541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Char char="●"/>
            </a:pPr>
            <a:r>
              <a:rPr lang="en-U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Dynamically set matching parameters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Char char="●"/>
            </a:pPr>
            <a:r>
              <a:rPr lang="en-U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Motion detection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Char char="●"/>
            </a:pPr>
            <a:r>
              <a:rPr lang="en-U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Visual feed of matched images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2"/>
          <p:cNvSpPr txBox="1"/>
          <p:nvPr>
            <p:ph type="ctrTitle"/>
          </p:nvPr>
        </p:nvSpPr>
        <p:spPr>
          <a:xfrm>
            <a:off x="311400" y="409250"/>
            <a:ext cx="6438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Real-time image recognition</a:t>
            </a:r>
            <a:endParaRPr sz="4400">
              <a:solidFill>
                <a:srgbClr val="68DCD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3" name="Google Shape;633;p92"/>
          <p:cNvSpPr txBox="1"/>
          <p:nvPr/>
        </p:nvSpPr>
        <p:spPr>
          <a:xfrm>
            <a:off x="311400" y="1001750"/>
            <a:ext cx="51156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Client - motion detection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4" name="Google Shape;634;p92"/>
          <p:cNvSpPr txBox="1"/>
          <p:nvPr/>
        </p:nvSpPr>
        <p:spPr>
          <a:xfrm>
            <a:off x="1263100" y="2857975"/>
            <a:ext cx="88416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Canvas </a:t>
            </a:r>
            <a:r>
              <a:rPr b="1" lang="en-US" sz="3000">
                <a:solidFill>
                  <a:srgbClr val="CA3DE4"/>
                </a:solidFill>
                <a:latin typeface="Courier New"/>
                <a:ea typeface="Courier New"/>
                <a:cs typeface="Courier New"/>
                <a:sym typeface="Courier New"/>
              </a:rPr>
              <a:t>getImageData()</a:t>
            </a: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API returns an ImageData object representing the underlying pixel data for a specified portion of the canvas.</a:t>
            </a:r>
            <a:endParaRPr sz="3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3"/>
          <p:cNvSpPr txBox="1"/>
          <p:nvPr>
            <p:ph type="ctrTitle"/>
          </p:nvPr>
        </p:nvSpPr>
        <p:spPr>
          <a:xfrm>
            <a:off x="311400" y="409250"/>
            <a:ext cx="6438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400">
                <a:solidFill>
                  <a:srgbClr val="68DCD0"/>
                </a:solidFill>
                <a:latin typeface="Oswald"/>
                <a:ea typeface="Oswald"/>
                <a:cs typeface="Oswald"/>
                <a:sym typeface="Oswald"/>
              </a:rPr>
              <a:t>Real-time image recognition</a:t>
            </a:r>
            <a:endParaRPr sz="4400">
              <a:solidFill>
                <a:srgbClr val="68DCD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0" name="Google Shape;640;p93"/>
          <p:cNvSpPr txBox="1"/>
          <p:nvPr/>
        </p:nvSpPr>
        <p:spPr>
          <a:xfrm>
            <a:off x="311400" y="1001750"/>
            <a:ext cx="51156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Client - motion detection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1" name="Google Shape;641;p93"/>
          <p:cNvSpPr txBox="1"/>
          <p:nvPr/>
        </p:nvSpPr>
        <p:spPr>
          <a:xfrm>
            <a:off x="824250" y="2877525"/>
            <a:ext cx="10543500" cy="25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AutoNum type="arabicPeriod"/>
            </a:pPr>
            <a:r>
              <a:rPr lang="en-U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Set image diff threshold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AutoNum type="arabicPeriod"/>
            </a:pPr>
            <a:r>
              <a:rPr lang="en-U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Calculate total RGB values (</a:t>
            </a:r>
            <a:r>
              <a:rPr b="1" lang="en-US" sz="2600">
                <a:solidFill>
                  <a:srgbClr val="CA3DE4"/>
                </a:solidFill>
                <a:latin typeface="Courier New"/>
                <a:ea typeface="Courier New"/>
                <a:cs typeface="Courier New"/>
                <a:sym typeface="Courier New"/>
              </a:rPr>
              <a:t>setInverval</a:t>
            </a:r>
            <a:r>
              <a:rPr lang="en-U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+ </a:t>
            </a:r>
            <a:r>
              <a:rPr b="1" lang="en-US" sz="2600">
                <a:solidFill>
                  <a:srgbClr val="CA3DE4"/>
                </a:solidFill>
                <a:latin typeface="Courier New"/>
                <a:ea typeface="Courier New"/>
                <a:cs typeface="Courier New"/>
                <a:sym typeface="Courier New"/>
              </a:rPr>
              <a:t>getImageData</a:t>
            </a:r>
            <a:r>
              <a:rPr lang="en-U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AutoNum type="arabicPeriod"/>
            </a:pPr>
            <a:r>
              <a:rPr lang="en-U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If change &gt; threshold, get </a:t>
            </a:r>
            <a:r>
              <a:rPr lang="en-US" sz="36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Rekognition</a:t>
            </a:r>
            <a:r>
              <a:rPr lang="en-U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data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AutoNum type="arabicPeriod"/>
            </a:pPr>
            <a:r>
              <a:rPr lang="en-U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If Rekognition data === set type, fetch &amp; show image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150" y="217375"/>
            <a:ext cx="9257694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5"/>
          <p:cNvSpPr txBox="1"/>
          <p:nvPr>
            <p:ph type="ctrTitle"/>
          </p:nvPr>
        </p:nvSpPr>
        <p:spPr>
          <a:xfrm>
            <a:off x="15240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CA3DE4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sz="6500">
              <a:solidFill>
                <a:srgbClr val="CA3DE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52" name="Google Shape;65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925" y="2545195"/>
            <a:ext cx="1922949" cy="19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6"/>
          <p:cNvSpPr txBox="1"/>
          <p:nvPr>
            <p:ph type="ctrTitle"/>
          </p:nvPr>
        </p:nvSpPr>
        <p:spPr>
          <a:xfrm>
            <a:off x="3414750" y="2663850"/>
            <a:ext cx="53625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8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@dabit3</a:t>
            </a:r>
            <a:endParaRPr sz="86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7"/>
          <p:cNvSpPr txBox="1"/>
          <p:nvPr>
            <p:ph type="title"/>
          </p:nvPr>
        </p:nvSpPr>
        <p:spPr>
          <a:xfrm>
            <a:off x="5711475" y="5565823"/>
            <a:ext cx="20766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add Twitter Handle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8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ADD TITLE</a:t>
            </a:r>
            <a:endParaRPr/>
          </a:p>
        </p:txBody>
      </p:sp>
      <p:sp>
        <p:nvSpPr>
          <p:cNvPr id="668" name="Google Shape;668;p98"/>
          <p:cNvSpPr txBox="1"/>
          <p:nvPr>
            <p:ph idx="1" type="body"/>
          </p:nvPr>
        </p:nvSpPr>
        <p:spPr>
          <a:xfrm>
            <a:off x="766750" y="1323925"/>
            <a:ext cx="5137500" cy="46107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98"/>
          <p:cNvSpPr txBox="1"/>
          <p:nvPr>
            <p:ph idx="2" type="body"/>
          </p:nvPr>
        </p:nvSpPr>
        <p:spPr>
          <a:xfrm>
            <a:off x="6285475" y="1323925"/>
            <a:ext cx="5137500" cy="46107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9"/>
          <p:cNvSpPr txBox="1"/>
          <p:nvPr>
            <p:ph type="ctrTitle"/>
          </p:nvPr>
        </p:nvSpPr>
        <p:spPr>
          <a:xfrm>
            <a:off x="15240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GraphQL Subscriptions</a:t>
            </a:r>
            <a:endParaRPr sz="6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5" name="Google Shape;67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50" y="2621445"/>
            <a:ext cx="1922949" cy="19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we’ll be talking about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766762" y="1323926"/>
            <a:ext cx="10658400" cy="49644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WHY?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REST vs real-time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Serverless options for real-time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Introduction to GraphQL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GraphQL subscriptions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AWS AppSync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sz="2800"/>
              <a:t>Demos</a:t>
            </a:r>
            <a:endParaRPr sz="2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0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ADD TITLE</a:t>
            </a:r>
            <a:endParaRPr/>
          </a:p>
        </p:txBody>
      </p:sp>
      <p:sp>
        <p:nvSpPr>
          <p:cNvPr id="681" name="Google Shape;681;p100"/>
          <p:cNvSpPr txBox="1"/>
          <p:nvPr>
            <p:ph idx="1" type="body"/>
          </p:nvPr>
        </p:nvSpPr>
        <p:spPr>
          <a:xfrm>
            <a:off x="766750" y="1323925"/>
            <a:ext cx="10658400" cy="46308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1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ADD TITLE</a:t>
            </a:r>
            <a:endParaRPr/>
          </a:p>
        </p:txBody>
      </p:sp>
      <p:sp>
        <p:nvSpPr>
          <p:cNvPr id="687" name="Google Shape;687;p101"/>
          <p:cNvSpPr txBox="1"/>
          <p:nvPr>
            <p:ph idx="1" type="body"/>
          </p:nvPr>
        </p:nvSpPr>
        <p:spPr>
          <a:xfrm>
            <a:off x="766750" y="1323925"/>
            <a:ext cx="5137500" cy="46107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01"/>
          <p:cNvSpPr txBox="1"/>
          <p:nvPr>
            <p:ph idx="2" type="body"/>
          </p:nvPr>
        </p:nvSpPr>
        <p:spPr>
          <a:xfrm>
            <a:off x="6285475" y="1323925"/>
            <a:ext cx="5137500" cy="46107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2"/>
          <p:cNvSpPr txBox="1"/>
          <p:nvPr>
            <p:ph idx="1" type="body"/>
          </p:nvPr>
        </p:nvSpPr>
        <p:spPr>
          <a:xfrm>
            <a:off x="766763" y="1073426"/>
            <a:ext cx="4908550" cy="4964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94" name="Google Shape;694;p102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ADD TITLE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3"/>
          <p:cNvSpPr txBox="1"/>
          <p:nvPr>
            <p:ph idx="1" type="body"/>
          </p:nvPr>
        </p:nvSpPr>
        <p:spPr>
          <a:xfrm>
            <a:off x="6516686" y="1073426"/>
            <a:ext cx="4908550" cy="4964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4"/>
          <p:cNvSpPr txBox="1"/>
          <p:nvPr>
            <p:ph type="title"/>
          </p:nvPr>
        </p:nvSpPr>
        <p:spPr>
          <a:xfrm>
            <a:off x="5711475" y="5565823"/>
            <a:ext cx="20766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add Twitter Handle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6"/>
          <p:cNvSpPr txBox="1"/>
          <p:nvPr>
            <p:ph type="ctrTitle"/>
          </p:nvPr>
        </p:nvSpPr>
        <p:spPr>
          <a:xfrm>
            <a:off x="5323252" y="4828600"/>
            <a:ext cx="4016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4" name="Google Shape;714;p106"/>
          <p:cNvSpPr txBox="1"/>
          <p:nvPr>
            <p:ph idx="1" type="subTitle"/>
          </p:nvPr>
        </p:nvSpPr>
        <p:spPr>
          <a:xfrm>
            <a:off x="5327599" y="5454289"/>
            <a:ext cx="2948098" cy="3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p106"/>
          <p:cNvSpPr txBox="1"/>
          <p:nvPr>
            <p:ph idx="2" type="title"/>
          </p:nvPr>
        </p:nvSpPr>
        <p:spPr>
          <a:xfrm>
            <a:off x="2085975" y="1333450"/>
            <a:ext cx="8108700" cy="29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06"/>
          <p:cNvSpPr txBox="1"/>
          <p:nvPr>
            <p:ph idx="3"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ADD TITLE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7"/>
          <p:cNvSpPr txBox="1"/>
          <p:nvPr>
            <p:ph idx="1" type="body"/>
          </p:nvPr>
        </p:nvSpPr>
        <p:spPr>
          <a:xfrm>
            <a:off x="696686" y="2978331"/>
            <a:ext cx="3321912" cy="22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22" name="Google Shape;722;p107"/>
          <p:cNvSpPr txBox="1"/>
          <p:nvPr>
            <p:ph idx="2" type="body"/>
          </p:nvPr>
        </p:nvSpPr>
        <p:spPr>
          <a:xfrm>
            <a:off x="4421982" y="2978331"/>
            <a:ext cx="3321912" cy="22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23" name="Google Shape;723;p107"/>
          <p:cNvSpPr txBox="1"/>
          <p:nvPr>
            <p:ph idx="3" type="body"/>
          </p:nvPr>
        </p:nvSpPr>
        <p:spPr>
          <a:xfrm>
            <a:off x="8147278" y="2978331"/>
            <a:ext cx="3321912" cy="22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24" name="Google Shape;724;p107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ADD TITLE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8"/>
          <p:cNvSpPr txBox="1"/>
          <p:nvPr>
            <p:ph idx="1" type="body"/>
          </p:nvPr>
        </p:nvSpPr>
        <p:spPr>
          <a:xfrm>
            <a:off x="889875" y="4441377"/>
            <a:ext cx="332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30" name="Google Shape;730;p108"/>
          <p:cNvSpPr txBox="1"/>
          <p:nvPr>
            <p:ph idx="2" type="body"/>
          </p:nvPr>
        </p:nvSpPr>
        <p:spPr>
          <a:xfrm>
            <a:off x="4435050" y="4441377"/>
            <a:ext cx="332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31" name="Google Shape;731;p108"/>
          <p:cNvSpPr txBox="1"/>
          <p:nvPr>
            <p:ph idx="3" type="body"/>
          </p:nvPr>
        </p:nvSpPr>
        <p:spPr>
          <a:xfrm>
            <a:off x="7980225" y="4441377"/>
            <a:ext cx="332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32" name="Google Shape;732;p108"/>
          <p:cNvSpPr txBox="1"/>
          <p:nvPr>
            <p:ph type="title"/>
          </p:nvPr>
        </p:nvSpPr>
        <p:spPr>
          <a:xfrm>
            <a:off x="349850" y="221800"/>
            <a:ext cx="6222300" cy="377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CLICK TO ADD TITLE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ctrTitle"/>
          </p:nvPr>
        </p:nvSpPr>
        <p:spPr>
          <a:xfrm>
            <a:off x="1524000" y="2801101"/>
            <a:ext cx="9144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WHY?</a:t>
            </a:r>
            <a:endParaRPr sz="6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550" y="2554720"/>
            <a:ext cx="1922949" cy="19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rverless Conf 2019">
  <a:themeElements>
    <a:clrScheme name="S-Conf 2">
      <a:dk1>
        <a:srgbClr val="FFFFFF"/>
      </a:dk1>
      <a:lt1>
        <a:srgbClr val="191D47"/>
      </a:lt1>
      <a:dk2>
        <a:srgbClr val="3399D2"/>
      </a:dk2>
      <a:lt2>
        <a:srgbClr val="264391"/>
      </a:lt2>
      <a:accent1>
        <a:srgbClr val="AC18E1"/>
      </a:accent1>
      <a:accent2>
        <a:srgbClr val="264391"/>
      </a:accent2>
      <a:accent3>
        <a:srgbClr val="D24395"/>
      </a:accent3>
      <a:accent4>
        <a:srgbClr val="3ED8C3"/>
      </a:accent4>
      <a:accent5>
        <a:srgbClr val="191D47"/>
      </a:accent5>
      <a:accent6>
        <a:srgbClr val="191D47"/>
      </a:accent6>
      <a:hlink>
        <a:srgbClr val="3399D2"/>
      </a:hlink>
      <a:folHlink>
        <a:srgbClr val="D243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